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88" r:id="rId6"/>
    <p:sldId id="264" r:id="rId7"/>
    <p:sldId id="265" r:id="rId8"/>
    <p:sldId id="266" r:id="rId9"/>
    <p:sldId id="267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1" r:id="rId18"/>
    <p:sldId id="289" r:id="rId19"/>
    <p:sldId id="284" r:id="rId20"/>
    <p:sldId id="287" r:id="rId21"/>
    <p:sldId id="285" r:id="rId22"/>
    <p:sldId id="286" r:id="rId23"/>
    <p:sldId id="290" r:id="rId24"/>
    <p:sldId id="29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AF954-1621-4DAC-877A-78B490D96EFA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D3FD8-EA82-4909-9A2F-E387D33DEFF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726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D3FD8-EA82-4909-9A2F-E387D33DEFF5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965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D3FD8-EA82-4909-9A2F-E387D33DEFF5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94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6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891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861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4443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3630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7804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25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805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28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436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89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305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55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6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664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738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485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B69A6E3-5174-4F4F-A8FD-9348FB90CF36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B63DEED-E79A-4C79-ACB4-37F79055FD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16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#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D748C3-3D74-8678-AE6A-84F4A72FF0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Upisi u srednju školu 2025./2026.</a:t>
            </a:r>
          </a:p>
        </p:txBody>
      </p:sp>
    </p:spTree>
    <p:extLst>
      <p:ext uri="{BB962C8B-B14F-4D97-AF65-F5344CB8AC3E}">
        <p14:creationId xmlns:p14="http://schemas.microsoft.com/office/powerpoint/2010/main" val="2873174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344A91-23D8-DDC6-BFC8-863FC813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 ELEMENTI VREDNOVANJA I UTVRĐIVANJE UKUPNOGA REZULTATA KANDIDATA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59FFB3-AF85-7585-DF81-BD3E37B83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hr-HR" b="0" i="0" dirty="0">
                <a:solidFill>
                  <a:srgbClr val="231F2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 upis u I. razred srednje škole prijavljenom kandidatu vrednuju se   </a:t>
            </a:r>
          </a:p>
          <a:p>
            <a:pPr algn="l">
              <a:buNone/>
            </a:pPr>
            <a:r>
              <a:rPr lang="hr-HR" b="0" i="0" dirty="0">
                <a:solidFill>
                  <a:srgbClr val="231F2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</a:t>
            </a:r>
            <a:r>
              <a:rPr lang="hr-HR" sz="2400" b="1" i="0" dirty="0">
                <a:solidFill>
                  <a:srgbClr val="231F2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a) zajednički, b) dodatan i c) poseban element.</a:t>
            </a:r>
          </a:p>
          <a:p>
            <a:pPr algn="l">
              <a:buNone/>
            </a:pPr>
            <a:endParaRPr lang="hr-HR" b="1" i="0" dirty="0">
              <a:solidFill>
                <a:srgbClr val="231F2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spcAft>
                <a:spcPts val="675"/>
              </a:spcAft>
              <a:buNone/>
            </a:pPr>
            <a:r>
              <a:rPr lang="hr-HR" sz="24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a) Zajednički element </a:t>
            </a: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vrednovanja za upis kandidata u sve srednjoškolske programe obrazovanja čine prosjeci zaključnih ocjena iz svih nastavnih predmeta na dvije decimale u posljednja četiri razreda osnovnog obrazovanja.</a:t>
            </a:r>
          </a:p>
          <a:p>
            <a:pPr algn="l">
              <a:spcAft>
                <a:spcPts val="675"/>
              </a:spcAft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Na takav način moguće je steći najviše 20 bodova.</a:t>
            </a:r>
          </a:p>
        </p:txBody>
      </p:sp>
    </p:spTree>
    <p:extLst>
      <p:ext uri="{BB962C8B-B14F-4D97-AF65-F5344CB8AC3E}">
        <p14:creationId xmlns:p14="http://schemas.microsoft.com/office/powerpoint/2010/main" val="112250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D8EF4A-9211-98C7-E90F-05230281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874490" cy="706964"/>
          </a:xfrm>
        </p:spPr>
        <p:txBody>
          <a:bodyPr/>
          <a:lstStyle/>
          <a:p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ELEMENTI VREDNOVANJA I UTVRĐIVANJE UKUPNOGA REZULTATA KANDIDATA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71B2CE-DC08-A2A3-B23E-3E9434B1C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6" y="2603499"/>
            <a:ext cx="11439728" cy="4059948"/>
          </a:xfrm>
        </p:spPr>
        <p:txBody>
          <a:bodyPr>
            <a:normAutofit fontScale="62500" lnSpcReduction="20000"/>
          </a:bodyPr>
          <a:lstStyle/>
          <a:p>
            <a:pPr algn="l">
              <a:spcAft>
                <a:spcPts val="675"/>
              </a:spcAft>
              <a:buNone/>
            </a:pPr>
            <a:r>
              <a:rPr lang="hr-HR" sz="23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hr-HR" sz="26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Za upis kandidata u programe za stjecanje strukovne kvalifikacije u trajanju od najmanje tri godine vrednuju se i zaključne ocjene u posljednja dva razreda osnovnog obrazovanja iz nastavnih predmeta: </a:t>
            </a:r>
            <a:r>
              <a:rPr lang="hr-HR" sz="26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Hrvatski jezik, Matematika i prvi strani jezik.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26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Na takav način moguće je steći najviše 50 bodova.</a:t>
            </a:r>
          </a:p>
          <a:p>
            <a:pPr algn="l">
              <a:spcAft>
                <a:spcPts val="675"/>
              </a:spcAft>
              <a:buNone/>
            </a:pPr>
            <a:endParaRPr lang="hr-HR" sz="2600" b="1" i="0" dirty="0">
              <a:solidFill>
                <a:srgbClr val="414145"/>
              </a:solidFill>
              <a:effectLst/>
              <a:latin typeface="Open Sans" panose="020B0606030504020204" pitchFamily="34" charset="0"/>
            </a:endParaRPr>
          </a:p>
          <a:p>
            <a:pPr algn="l">
              <a:spcAft>
                <a:spcPts val="675"/>
              </a:spcAft>
            </a:pPr>
            <a:r>
              <a:rPr lang="hr-HR" sz="26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Za upis kandidata u gimnazijske programe i programe obrazovanja za stjecanje strukovne kvalifikacije u trajanju od najmanje četiri godine, uz element iz stavka 1. ovoga članka vrednuju se i zaključne ocjene u posljednja dva razreda osnovnog obrazovanja iz nastavnih predmeta: </a:t>
            </a:r>
            <a:r>
              <a:rPr lang="hr-HR" sz="26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Hrvatski jezik, Matematika i prvi strani jezik te triju nastavnih predmeta važnih za nastavak obrazovanja</a:t>
            </a:r>
            <a:r>
              <a:rPr lang="hr-HR" sz="26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 u pojedinim programima obrazovanja od kojih su dva propisana </a:t>
            </a:r>
            <a:r>
              <a:rPr lang="hr-HR" sz="2600" b="1" i="1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Popisom predmeta posebno važnih za upis </a:t>
            </a:r>
            <a:r>
              <a:rPr lang="hr-HR" sz="26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koji je sastavni dio ovog Pravilnika, a jedan samostalno određuje srednja škola od obveznih nastavnih predmeta koji se uče u osnovnoj školi. 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26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Na takav način moguće je steći najviše 80 bodova.</a:t>
            </a:r>
          </a:p>
          <a:p>
            <a:pPr>
              <a:buNone/>
            </a:pP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14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7EAE48-0177-77CE-6EEA-8B451A176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923042" cy="706964"/>
          </a:xfrm>
        </p:spPr>
        <p:txBody>
          <a:bodyPr/>
          <a:lstStyle/>
          <a:p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ELEMENTI VREDNOVANJA I UTVRĐIVANJE UKUPNOGA REZULTATA KANDIDATA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8BF530-172B-5DB2-9B10-BBC8FD134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75"/>
              </a:spcAft>
              <a:buNone/>
            </a:pPr>
            <a:r>
              <a:rPr lang="hr-HR" sz="2400" b="1" dirty="0">
                <a:solidFill>
                  <a:srgbClr val="414145"/>
                </a:solidFill>
                <a:latin typeface="Open Sans" panose="020B0606030504020204" pitchFamily="34" charset="0"/>
              </a:rPr>
              <a:t>b) D</a:t>
            </a:r>
            <a:r>
              <a:rPr lang="hr-HR" sz="24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odatni element vrednovanja </a:t>
            </a:r>
            <a:r>
              <a:rPr lang="hr-HR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čine sposobnosti, darovitosti i znanja kandidata.</a:t>
            </a:r>
          </a:p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(2) Sposobnosti, darovitosti i znanja kandidata dokazuju se i vrednuju:</a:t>
            </a:r>
          </a:p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na osnovi provjere (ispitivanja) posebnih znanja, vještina, sposobnosti i darovitosti;</a:t>
            </a:r>
          </a:p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na osnovi rezultata postignutih na natjecanjima u znanju;</a:t>
            </a:r>
          </a:p>
          <a:p>
            <a:pPr marL="0" indent="0"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na osnovi rezultata postignutih na natjecanjima školskih sportskih društava.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4743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1D79D6-CA75-DC16-9F2C-5A705FAC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Provjera posebnih znanja kandidata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23EE311-083A-3D8B-86F0-7FA34D3F2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Srednje škole mogu provoditi provjere posebnih znanja iz nastavnih predmeta: Hrvatskoga jezika, Matematike, prvoga stranog jezika te nastavnih predmeta važnih za nastavak obrazovanja u pojedinim programima obrazovanja od kojih su dva propisana Popisom predmeta posebno važnih za upis, a jedan koji samostalno određuje srednja škola od obveznih nastavnih predmeta koji se uče u osnovnoj školi.</a:t>
            </a:r>
          </a:p>
          <a:p>
            <a:pPr>
              <a:buNone/>
            </a:pP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253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7F28FF-E202-17DD-24F2-6586D4E9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248798"/>
            <a:ext cx="8761413" cy="706964"/>
          </a:xfrm>
        </p:spPr>
        <p:txBody>
          <a:bodyPr>
            <a:normAutofit fontScale="90000"/>
          </a:bodyPr>
          <a:lstStyle/>
          <a:p>
            <a:pPr>
              <a:spcAft>
                <a:spcPts val="675"/>
              </a:spcAft>
            </a:pPr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Vrednovanje rezultata kandidata postignutih na natjecanjima iz znanja</a:t>
            </a:r>
            <a:b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</a:br>
            <a:br>
              <a:rPr lang="hr-HR" dirty="0">
                <a:solidFill>
                  <a:schemeClr val="bg1"/>
                </a:solidFill>
              </a:rPr>
            </a:b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918FC4-3520-AAB7-D61F-D09A5C001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75"/>
              </a:spcAft>
              <a:buNone/>
            </a:pPr>
            <a:r>
              <a:rPr lang="hr-HR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Pravo na izravan upis ili dodatne bodove ostvaruju kandidati na osnovi rezultata koje su postigli na:</a:t>
            </a:r>
          </a:p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• natjecanjima u znanju iz nastavnih predmeta: Hrvatskoga jezika, Matematike, prvoga stranog jezika;</a:t>
            </a:r>
          </a:p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• natjecanjima u znanju iz dvaju nastavnih predmeta posebno značajnih za upis u skladu s Popisom predmeta posebno važnih za upis;</a:t>
            </a:r>
          </a:p>
          <a:p>
            <a:pPr marL="0" indent="0"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• jednome natjecanju iz znanja koji samostalno određuje srednja škola iz Kataloga natjecanja i smotri učenika i učenica osnovnih i srednjih škola Republike Hrvatske, a koja se provode u organizaciji Agencije za odgoj i obrazovanje.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118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245DEB-4D76-FEBC-B6F8-AEEFB21D3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528487"/>
          </a:xfrm>
        </p:spPr>
        <p:txBody>
          <a:bodyPr anchor="ctr">
            <a:normAutofit/>
          </a:bodyPr>
          <a:lstStyle/>
          <a:p>
            <a:r>
              <a:rPr lang="hr-HR" sz="20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Vrednuju se i boduju rezultati kandidata postignutih na državnim natjecanjima iz znanja iz </a:t>
            </a:r>
            <a:r>
              <a:rPr lang="hr-HR" sz="2000" b="0" i="1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Kataloga natjecanja i smotri učenika i učenica osnovnih i srednjih škola Republike Hrvatske</a:t>
            </a:r>
            <a:r>
              <a:rPr lang="hr-HR" sz="20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, a prema sljedećoj tablici:</a:t>
            </a:r>
            <a:endParaRPr lang="hr-HR" sz="2000" dirty="0">
              <a:solidFill>
                <a:srgbClr val="FFFFFF"/>
              </a:solidFill>
            </a:endParaRP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9404DC55-97C7-FA81-7D99-46AB97BED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102642"/>
              </p:ext>
            </p:extLst>
          </p:nvPr>
        </p:nvGraphicFramePr>
        <p:xfrm>
          <a:off x="307497" y="2112579"/>
          <a:ext cx="11288390" cy="4192806"/>
        </p:xfrm>
        <a:graphic>
          <a:graphicData uri="http://schemas.openxmlformats.org/drawingml/2006/table">
            <a:tbl>
              <a:tblPr/>
              <a:tblGrid>
                <a:gridCol w="3763380">
                  <a:extLst>
                    <a:ext uri="{9D8B030D-6E8A-4147-A177-3AD203B41FA5}">
                      <a16:colId xmlns:a16="http://schemas.microsoft.com/office/drawing/2014/main" val="2738531579"/>
                    </a:ext>
                  </a:extLst>
                </a:gridCol>
                <a:gridCol w="3792933">
                  <a:extLst>
                    <a:ext uri="{9D8B030D-6E8A-4147-A177-3AD203B41FA5}">
                      <a16:colId xmlns:a16="http://schemas.microsoft.com/office/drawing/2014/main" val="2458741071"/>
                    </a:ext>
                  </a:extLst>
                </a:gridCol>
                <a:gridCol w="3732077">
                  <a:extLst>
                    <a:ext uri="{9D8B030D-6E8A-4147-A177-3AD203B41FA5}">
                      <a16:colId xmlns:a16="http://schemas.microsoft.com/office/drawing/2014/main" val="4127641512"/>
                    </a:ext>
                  </a:extLst>
                </a:gridCol>
              </a:tblGrid>
              <a:tr h="1079730">
                <a:tc rowSpan="5"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 dirty="0">
                          <a:effectLst/>
                        </a:rPr>
                        <a:t>Državna/međunarodna natjecanja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Prvo, drugo ili treće osvojeno mjesto kao pojedinac u 5., 6., 7. ili 8. razredu osnovnog obrazovanja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Izravan upis (pod uvjetom da zadovolje na ispitu sposobnosti i darovitosti u školama u kojima je to uvjet za upis)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058099"/>
                  </a:ext>
                </a:extLst>
              </a:tr>
              <a:tr h="83856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Prvo osvojeno mjesto kao član skupine u 5., 6., 7. ili 8. razredu osnovnog obrazovanja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4 boda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812409"/>
                  </a:ext>
                </a:extLst>
              </a:tr>
              <a:tr h="83856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Drugo osvojeno mjesto kao član skupine u 5., 6., 7. ili 8. razredu osnovnog obrazovanja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3 boda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663771"/>
                  </a:ext>
                </a:extLst>
              </a:tr>
              <a:tr h="83856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Treće osvojeno mjesto kao član skupine u 5., 6., 7. ili 8. razredu osnovnog obrazovanja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2 boda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53475"/>
                  </a:ext>
                </a:extLst>
              </a:tr>
              <a:tr h="5973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>
                          <a:effectLst/>
                        </a:rPr>
                        <a:t>Sudjelovanje kao pojedinac ili član skupine u 5., 6., 7. ili 8. razredu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  <a:buNone/>
                      </a:pPr>
                      <a:r>
                        <a:rPr lang="hr-HR" sz="1600" dirty="0">
                          <a:effectLst/>
                        </a:rPr>
                        <a:t>1 bod</a:t>
                      </a:r>
                    </a:p>
                  </a:txBody>
                  <a:tcPr marL="40505" marR="40505" marT="40505" marB="40505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58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11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D2B911-12F9-F9FC-7723-B4D30CB17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1" y="997388"/>
            <a:ext cx="10066122" cy="129844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spcAft>
                <a:spcPts val="675"/>
              </a:spcAft>
            </a:pP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Vrednovanje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rezultata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kandidata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postignutih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na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sportskim</a:t>
            </a:r>
            <a:r>
              <a:rPr lang="en-US" sz="3100" b="0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100" b="0" i="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natjecanjima</a:t>
            </a:r>
            <a:br>
              <a:rPr lang="en-US" sz="2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E54725C-C987-67F8-E474-BB7DEAC2FC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52920"/>
              </p:ext>
            </p:extLst>
          </p:nvPr>
        </p:nvGraphicFramePr>
        <p:xfrm>
          <a:off x="5324559" y="2627933"/>
          <a:ext cx="6457445" cy="3426888"/>
        </p:xfrm>
        <a:graphic>
          <a:graphicData uri="http://schemas.openxmlformats.org/drawingml/2006/table">
            <a:tbl>
              <a:tblPr/>
              <a:tblGrid>
                <a:gridCol w="2654233">
                  <a:extLst>
                    <a:ext uri="{9D8B030D-6E8A-4147-A177-3AD203B41FA5}">
                      <a16:colId xmlns:a16="http://schemas.microsoft.com/office/drawing/2014/main" val="497984193"/>
                    </a:ext>
                  </a:extLst>
                </a:gridCol>
                <a:gridCol w="2725486">
                  <a:extLst>
                    <a:ext uri="{9D8B030D-6E8A-4147-A177-3AD203B41FA5}">
                      <a16:colId xmlns:a16="http://schemas.microsoft.com/office/drawing/2014/main" val="266927051"/>
                    </a:ext>
                  </a:extLst>
                </a:gridCol>
                <a:gridCol w="1077726">
                  <a:extLst>
                    <a:ext uri="{9D8B030D-6E8A-4147-A177-3AD203B41FA5}">
                      <a16:colId xmlns:a16="http://schemas.microsoft.com/office/drawing/2014/main" val="1172273521"/>
                    </a:ext>
                  </a:extLst>
                </a:gridCol>
              </a:tblGrid>
              <a:tr h="1142296">
                <a:tc rowSpan="3"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 dirty="0">
                          <a:effectLst/>
                          <a:latin typeface="Arial" panose="020B0604020202020204" pitchFamily="34" charset="0"/>
                        </a:rPr>
                        <a:t>Natjecanja školskih sportskih društava</a:t>
                      </a:r>
                    </a:p>
                  </a:txBody>
                  <a:tcPr marL="85246" marR="85246" marT="42623" marB="42623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>
                          <a:effectLst/>
                          <a:latin typeface="Arial" panose="020B0604020202020204" pitchFamily="34" charset="0"/>
                        </a:rPr>
                        <a:t>Učenici koji su na državnom natjecanju kao članovi ekipe osvojili prvo mjesto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>
                          <a:effectLst/>
                          <a:latin typeface="Arial" panose="020B0604020202020204" pitchFamily="34" charset="0"/>
                        </a:rPr>
                        <a:t>3 boda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48183"/>
                  </a:ext>
                </a:extLst>
              </a:tr>
              <a:tr h="114229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>
                          <a:effectLst/>
                          <a:latin typeface="Arial" panose="020B0604020202020204" pitchFamily="34" charset="0"/>
                        </a:rPr>
                        <a:t>Učenici koji su na državnom natjecanju kao članovi ekipe osvojili drugo mjesto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>
                          <a:effectLst/>
                          <a:latin typeface="Arial" panose="020B0604020202020204" pitchFamily="34" charset="0"/>
                        </a:rPr>
                        <a:t>2 boda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83307"/>
                  </a:ext>
                </a:extLst>
              </a:tr>
              <a:tr h="114229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>
                          <a:effectLst/>
                          <a:latin typeface="Arial" panose="020B0604020202020204" pitchFamily="34" charset="0"/>
                        </a:rPr>
                        <a:t>Učenici koji su na državnom natjecanju kao članovi ekipe osvojili treće mjesto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75"/>
                        </a:spcAft>
                        <a:buNone/>
                      </a:pPr>
                      <a:r>
                        <a:rPr lang="hr-HR" sz="1700" b="0" i="0" u="none" strike="noStrike" dirty="0">
                          <a:effectLst/>
                          <a:latin typeface="Arial" panose="020B0604020202020204" pitchFamily="34" charset="0"/>
                        </a:rPr>
                        <a:t>1 bod</a:t>
                      </a:r>
                    </a:p>
                  </a:txBody>
                  <a:tcPr marL="42623" marR="42623" marT="42623" marB="42623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26734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37AE903-775B-FF26-A7DA-B89136E2E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61" y="2599509"/>
            <a:ext cx="4530898" cy="36394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Kandidatima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se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vrednuju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rezultati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koje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su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postigli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u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posljednja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četiri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razreda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osnovnog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obrazovanja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na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natjecanjima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školskih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sportskih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sr-Latn-RS" sz="17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društava</a:t>
            </a:r>
            <a:r>
              <a:rPr kumimoji="0" lang="en-US" altLang="sr-Latn-RS" sz="17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endParaRPr kumimoji="0" lang="hr-HR" altLang="sr-Latn-RS" sz="17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sr-Latn-RS" sz="17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6010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164106-B33C-131F-1B10-89D1C1B71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115" y="1187178"/>
            <a:ext cx="11409770" cy="3416300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675"/>
              </a:spcAft>
              <a:buNone/>
            </a:pPr>
            <a:r>
              <a:rPr lang="hr-HR" sz="14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c) Poseban element vrednovanja</a:t>
            </a:r>
          </a:p>
          <a:p>
            <a:pPr algn="l">
              <a:spcAft>
                <a:spcPts val="675"/>
              </a:spcAft>
              <a:buNone/>
            </a:pPr>
            <a:endParaRPr lang="hr-HR" sz="5600" b="0" i="0" dirty="0">
              <a:solidFill>
                <a:srgbClr val="414145"/>
              </a:solidFill>
              <a:effectLst/>
              <a:latin typeface="Open Sans" panose="020B0606030504020204" pitchFamily="34" charset="0"/>
            </a:endParaRPr>
          </a:p>
          <a:p>
            <a:pPr algn="l">
              <a:spcAft>
                <a:spcPts val="675"/>
              </a:spcAft>
              <a:buNone/>
            </a:pPr>
            <a:endParaRPr lang="hr-HR" sz="8000" dirty="0">
              <a:solidFill>
                <a:srgbClr val="414145"/>
              </a:solidFill>
              <a:latin typeface="Open Sans" panose="020B0606030504020204" pitchFamily="34" charset="0"/>
            </a:endParaRPr>
          </a:p>
          <a:p>
            <a:pPr algn="l">
              <a:spcAft>
                <a:spcPts val="675"/>
              </a:spcAft>
              <a:buNone/>
            </a:pPr>
            <a:r>
              <a:rPr lang="hr-HR" sz="80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1) Kandidat živi u otežanim uvjetima obrazovanja uzrokovanim ekonomskim, socijalnim te odgojnim čimbenicima, a koji su mogli utjecati na njegov školski uspjeh u osnovnoj školi ako: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živi uz jednoga i/ili oba roditelja/skrbnika s dugotrajnom teškom bolesti </a:t>
            </a:r>
            <a:r>
              <a:rPr lang="hr-HR" sz="80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(liječnička potvrda)</a:t>
            </a: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;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živi uz oba roditelja/skrbnika koji se prema zakonu koji regulira poticanje zapošljavanja smatraju dugotrajno nezaposlenim osobama </a:t>
            </a:r>
            <a:r>
              <a:rPr lang="hr-HR" sz="80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(potvrda HZZ-a)</a:t>
            </a: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;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živi uz samohranoga roditelja/skrbnika koji je korisnik soc</a:t>
            </a:r>
            <a:r>
              <a:rPr lang="hr-HR" sz="8000" dirty="0">
                <a:solidFill>
                  <a:srgbClr val="414145"/>
                </a:solidFill>
                <a:latin typeface="Open Sans" panose="020B0606030504020204" pitchFamily="34" charset="0"/>
              </a:rPr>
              <a:t>ijalne skrbi </a:t>
            </a:r>
            <a:r>
              <a:rPr lang="hr-HR" sz="8000" b="1" dirty="0">
                <a:solidFill>
                  <a:srgbClr val="414145"/>
                </a:solidFill>
                <a:latin typeface="Open Sans" panose="020B0606030504020204" pitchFamily="34" charset="0"/>
              </a:rPr>
              <a:t>(potvrda CZSS ili nadležnog tijela lokalne samouprave)</a:t>
            </a:r>
            <a:r>
              <a:rPr lang="hr-HR" sz="8000" dirty="0">
                <a:solidFill>
                  <a:srgbClr val="414145"/>
                </a:solidFill>
                <a:latin typeface="Open Sans" panose="020B0606030504020204" pitchFamily="34" charset="0"/>
              </a:rPr>
              <a:t>;</a:t>
            </a:r>
          </a:p>
          <a:p>
            <a:pPr algn="l">
              <a:spcAft>
                <a:spcPts val="675"/>
              </a:spcAft>
              <a:buNone/>
            </a:pPr>
            <a:r>
              <a:rPr lang="hr-HR" sz="8000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– mu je jedan roditelj/skrbnik preminuo </a:t>
            </a:r>
            <a:r>
              <a:rPr lang="hr-HR" sz="8000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(isprava iz matice umrlih ili smrtni list)</a:t>
            </a:r>
          </a:p>
          <a:p>
            <a:pPr algn="l">
              <a:spcAft>
                <a:spcPts val="675"/>
              </a:spcAft>
              <a:buNone/>
            </a:pPr>
            <a:endParaRPr lang="hr-HR" sz="8000" b="0" i="0" dirty="0">
              <a:solidFill>
                <a:srgbClr val="414145"/>
              </a:solidFill>
              <a:effectLst/>
              <a:latin typeface="Open Sans" panose="020B0606030504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4808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B9F924-51F3-03FE-2488-4C5E46035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c) Poseban element vrednovanja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5D70FC-D329-B3D9-C6AA-5030BFB4A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30" y="2276273"/>
            <a:ext cx="11498093" cy="4503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2) Učenici sa zdravstvenim teškoćama</a:t>
            </a:r>
          </a:p>
          <a:p>
            <a:pPr marL="0" indent="0">
              <a:buNone/>
            </a:pPr>
            <a:r>
              <a:rPr lang="hr-HR" dirty="0"/>
              <a:t>Značajne zdravstvene teškoće koje su mogle utjecati na postizanje rezultata tijekom prethodnog obrazovanja</a:t>
            </a:r>
          </a:p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à"/>
            </a:pPr>
            <a:r>
              <a:rPr lang="hr-HR" b="1" dirty="0">
                <a:sym typeface="Wingdings" panose="05000000000000000000" pitchFamily="2" charset="2"/>
              </a:rPr>
              <a:t>U obzir se uzima samo jedan od navedenih uvjeta</a:t>
            </a:r>
          </a:p>
          <a:p>
            <a:pPr>
              <a:buFont typeface="Wingdings" panose="05000000000000000000" pitchFamily="2" charset="2"/>
              <a:buChar char="à"/>
            </a:pPr>
            <a:endParaRPr lang="hr-H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hr-HR" dirty="0"/>
              <a:t>Ako dva ili više kandidata na zadnjem mjestu ljestvice poretka imaju isti ukupan broj bodova upisuje se kandidat koji ostvaruje pravo na poseban element vrednovanja.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hr-HR" dirty="0"/>
              <a:t>Učenici sami u sustav učitavaju dokument kojim se dokazuje pravo prednosti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hr-HR" dirty="0"/>
              <a:t>1 DODATNI BOD → učenici pripadnici romske nacionalne manjine i učenici bez roditelja ili odgovarajuće roditeljske skrbi</a:t>
            </a:r>
          </a:p>
        </p:txBody>
      </p:sp>
    </p:spTree>
    <p:extLst>
      <p:ext uri="{BB962C8B-B14F-4D97-AF65-F5344CB8AC3E}">
        <p14:creationId xmlns:p14="http://schemas.microsoft.com/office/powerpoint/2010/main" val="6037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34509B-504A-F02C-C91A-D8BD3CE8D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Zdravstvena sposobnost kandidata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88A910-A26A-927D-9EFF-CC299415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Aft>
                <a:spcPts val="675"/>
              </a:spcAft>
              <a:buNone/>
            </a:pP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  <a:sym typeface="Wingdings" panose="05000000000000000000" pitchFamily="2" charset="2"/>
              </a:rPr>
              <a:t> </a:t>
            </a: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Ovisno o tome što je propisano za određeni program obrazovanja, kandidat koji se upisuje u programe za koje je </a:t>
            </a:r>
            <a:r>
              <a:rPr lang="hr-HR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posebnim propisima i mjerilima određeno obvezno utvrđivanje zdravstvene sposobnosti</a:t>
            </a: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, pri upisu u program obvezno dostavlja potvrdu </a:t>
            </a:r>
            <a:r>
              <a:rPr lang="hr-HR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nadležnoga školskog liječnika </a:t>
            </a:r>
            <a:r>
              <a:rPr lang="hr-HR" b="0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o zdravstvenoj sposobnosti kandidata za propisani program ili </a:t>
            </a:r>
            <a:r>
              <a:rPr lang="hr-HR" b="1" i="0" dirty="0">
                <a:solidFill>
                  <a:srgbClr val="414145"/>
                </a:solidFill>
                <a:effectLst/>
                <a:latin typeface="Open Sans" panose="020B0606030504020204" pitchFamily="34" charset="0"/>
              </a:rPr>
              <a:t>liječničku svjedodžbu medicine rada.</a:t>
            </a:r>
          </a:p>
        </p:txBody>
      </p:sp>
    </p:spTree>
    <p:extLst>
      <p:ext uri="{BB962C8B-B14F-4D97-AF65-F5344CB8AC3E}">
        <p14:creationId xmlns:p14="http://schemas.microsoft.com/office/powerpoint/2010/main" val="127571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83FE9D-39FB-4CBE-5C6E-AA3F118F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Prijava u sustav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C52E38-6C5F-3904-B060-29E5AE126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42957"/>
          </a:xfrm>
        </p:spPr>
        <p:txBody>
          <a:bodyPr>
            <a:normAutofit/>
          </a:bodyPr>
          <a:lstStyle/>
          <a:p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U I. razred srednje škole učenici se upisuju u skladu s </a:t>
            </a:r>
            <a:r>
              <a:rPr lang="hr-HR" b="1" i="1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Odlukom o upisu učenika u 1. razred SŠ</a:t>
            </a:r>
            <a:r>
              <a:rPr lang="hr-HR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i </a:t>
            </a:r>
            <a:r>
              <a:rPr lang="hr-HR" b="1" i="1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Pravilnikom o elementima i kriterijima za izbor kandidata za upis u I. razred srednje škole </a:t>
            </a:r>
            <a:endParaRPr lang="hr-HR" b="1" dirty="0">
              <a:solidFill>
                <a:srgbClr val="4B5568"/>
              </a:solidFill>
              <a:latin typeface="Open Sans" panose="020B0606030504020204" pitchFamily="34" charset="0"/>
            </a:endParaRPr>
          </a:p>
          <a:p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Učenici se prijavljuju i upisuju u I. razred srednje škole u školskoj godini 2025./2026. elektroničkim načinom preko mrežne stranice Nacionalnoga informacijskog sustava prijava i upisa u srednje škole </a:t>
            </a:r>
            <a:r>
              <a:rPr lang="hr-HR" b="0" i="0" u="sng" strike="noStrike" dirty="0">
                <a:solidFill>
                  <a:srgbClr val="4B5568"/>
                </a:solidFill>
                <a:effectLst/>
                <a:latin typeface="Open Sans" panose="020B0606030504020204" pitchFamily="34" charset="0"/>
                <a:hlinkClick r:id="rId2"/>
              </a:rPr>
              <a:t>https://</a:t>
            </a:r>
            <a:r>
              <a:rPr lang="hr-HR" b="0" i="0" u="none" strike="noStrike" dirty="0">
                <a:solidFill>
                  <a:srgbClr val="4B5568"/>
                </a:solidFill>
                <a:effectLst/>
                <a:latin typeface="Open Sans" panose="020B0606030504020204" pitchFamily="34" charset="0"/>
                <a:hlinkClick r:id="rId2"/>
              </a:rPr>
              <a:t> </a:t>
            </a:r>
            <a:r>
              <a:rPr lang="hr-HR" b="0" i="0" u="sng" strike="noStrike" dirty="0">
                <a:solidFill>
                  <a:srgbClr val="4B5568"/>
                </a:solidFill>
                <a:effectLst/>
                <a:latin typeface="Open Sans" panose="020B0606030504020204" pitchFamily="34" charset="0"/>
                <a:hlinkClick r:id="rId2"/>
              </a:rPr>
              <a:t>srednje.e-upisi.hr</a:t>
            </a:r>
            <a:r>
              <a:rPr lang="hr-HR" b="0" i="0" u="none" strike="noStrike" dirty="0">
                <a:solidFill>
                  <a:srgbClr val="4B5568"/>
                </a:solidFill>
                <a:effectLst/>
                <a:latin typeface="Open Sans" panose="020B0606030504020204" pitchFamily="34" charset="0"/>
                <a:hlinkClick r:id="rId2"/>
              </a:rPr>
              <a:t> </a:t>
            </a:r>
            <a:r>
              <a:rPr lang="hr-HR" b="0" i="0" u="sng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,</a:t>
            </a: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a na temelju natječaja za upis koji raspisuju i objavljuju škole</a:t>
            </a:r>
          </a:p>
          <a:p>
            <a:pPr marL="0" indent="0">
              <a:buNone/>
            </a:pPr>
            <a:endParaRPr lang="hr-HR" b="0" i="0" dirty="0">
              <a:solidFill>
                <a:srgbClr val="4B5568"/>
              </a:solidFill>
              <a:effectLst/>
              <a:latin typeface="Open Sans" panose="020B0606030504020204" pitchFamily="34" charset="0"/>
            </a:endParaRPr>
          </a:p>
          <a:p>
            <a:r>
              <a:rPr lang="hr-H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Učenici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prijavljuju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odabirom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Prijava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r-H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Prijava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preko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AAI</a:t>
            </a:r>
            <a:r>
              <a:rPr lang="hr-H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r-H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ime.prezime@skole.hr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pripadajuć</a:t>
            </a:r>
            <a:r>
              <a:rPr lang="hr-H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lozink</a:t>
            </a:r>
            <a:r>
              <a:rPr lang="hr-H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hr-HR" b="1" i="0" dirty="0">
              <a:solidFill>
                <a:srgbClr val="4B5568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5152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045057-3C74-0D44-172F-722B46F5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Popis predmeta posebno važnih za upis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588DAA9A-C539-9449-3A63-A5E0B5340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92480"/>
              </p:ext>
            </p:extLst>
          </p:nvPr>
        </p:nvGraphicFramePr>
        <p:xfrm>
          <a:off x="644056" y="2183862"/>
          <a:ext cx="10927832" cy="4195694"/>
        </p:xfrm>
        <a:graphic>
          <a:graphicData uri="http://schemas.openxmlformats.org/drawingml/2006/table">
            <a:tbl>
              <a:tblPr firstRow="1" bandRow="1"/>
              <a:tblGrid>
                <a:gridCol w="3096872">
                  <a:extLst>
                    <a:ext uri="{9D8B030D-6E8A-4147-A177-3AD203B41FA5}">
                      <a16:colId xmlns:a16="http://schemas.microsoft.com/office/drawing/2014/main" val="2157883786"/>
                    </a:ext>
                  </a:extLst>
                </a:gridCol>
                <a:gridCol w="4088869">
                  <a:extLst>
                    <a:ext uri="{9D8B030D-6E8A-4147-A177-3AD203B41FA5}">
                      <a16:colId xmlns:a16="http://schemas.microsoft.com/office/drawing/2014/main" val="3294424915"/>
                    </a:ext>
                  </a:extLst>
                </a:gridCol>
                <a:gridCol w="1420099">
                  <a:extLst>
                    <a:ext uri="{9D8B030D-6E8A-4147-A177-3AD203B41FA5}">
                      <a16:colId xmlns:a16="http://schemas.microsoft.com/office/drawing/2014/main" val="119474295"/>
                    </a:ext>
                  </a:extLst>
                </a:gridCol>
                <a:gridCol w="1160996">
                  <a:extLst>
                    <a:ext uri="{9D8B030D-6E8A-4147-A177-3AD203B41FA5}">
                      <a16:colId xmlns:a16="http://schemas.microsoft.com/office/drawing/2014/main" val="1678414645"/>
                    </a:ext>
                  </a:extLst>
                </a:gridCol>
                <a:gridCol w="1160996">
                  <a:extLst>
                    <a:ext uri="{9D8B030D-6E8A-4147-A177-3AD203B41FA5}">
                      <a16:colId xmlns:a16="http://schemas.microsoft.com/office/drawing/2014/main" val="4136103013"/>
                    </a:ext>
                  </a:extLst>
                </a:gridCol>
              </a:tblGrid>
              <a:tr h="24632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>
                          <a:effectLst/>
                          <a:latin typeface="Minion Pro"/>
                        </a:rPr>
                        <a:t>Sektor</a:t>
                      </a:r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1200" b="1" i="0">
                          <a:effectLst/>
                          <a:latin typeface="Minion Pro"/>
                        </a:rPr>
                        <a:t>NPP/Nastavni plan/Strukovni kurikul</a:t>
                      </a:r>
                      <a:endParaRPr lang="nn-NO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>
                          <a:effectLst/>
                          <a:latin typeface="Minion Pro"/>
                        </a:rPr>
                        <a:t>Trajanje u godinama</a:t>
                      </a:r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>
                          <a:effectLst/>
                          <a:latin typeface="Minion Pro"/>
                        </a:rPr>
                        <a:t>Predmet 1</a:t>
                      </a:r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>
                          <a:effectLst/>
                          <a:latin typeface="Minion Pro"/>
                        </a:rPr>
                        <a:t>Predmet 2</a:t>
                      </a:r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4638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Ekonomija i trgovina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Povijest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Geografija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92622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Elektrotehnika i računarstvo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97613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Geologija, rudarstvo, nafta i kemijska tehnologija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Kemija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749043"/>
                  </a:ext>
                </a:extLst>
              </a:tr>
              <a:tr h="60166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Gimnazija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Klasična gimnazija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Opća gimnazija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Jezična 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4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Povijest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Geografija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755972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Klasična gimnazija – učenici koji nastavljaju učenje klasičnih jezika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Latinski jezik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Povijest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74695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Prirodoslovna 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Kemija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08376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Prirodoslovno-matematička 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Kemija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6380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Umjetnička gimnazija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Povijest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Likovna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9886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Graditeljstvo, geodezija i arhitektura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8329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Grafička tehnologija i audiovizualne tehnologije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Likovna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833137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Moda, tekstil i koža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Likovna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207822"/>
                  </a:ext>
                </a:extLst>
              </a:tr>
              <a:tr h="24632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da-DK" sz="1200" b="0">
                          <a:effectLst/>
                          <a:latin typeface="Minion Pro"/>
                        </a:rPr>
                        <a:t>Osobne, usluge zaštite i druge usluge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>
                          <a:effectLst/>
                          <a:latin typeface="Minion Pro"/>
                        </a:rPr>
                        <a:t>Tehničar za očnu optiku / tehničarka za očnu optiku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663"/>
                  </a:ext>
                </a:extLst>
              </a:tr>
              <a:tr h="24632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Kozmetičar/kozmetičarka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Kemija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113368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Poljoprivreda, prehrana i veterina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Kemija</a:t>
                      </a:r>
                    </a:p>
                  </a:txBody>
                  <a:tcPr marL="26015" marR="26015" marT="13007" marB="13007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27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135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B3E84C-A7D9-9F3A-A75C-B4669DA52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Popis predmeta posebno važnih za upis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100EF9D-0177-AF65-646F-60FD0230F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489224"/>
              </p:ext>
            </p:extLst>
          </p:nvPr>
        </p:nvGraphicFramePr>
        <p:xfrm>
          <a:off x="1239356" y="2112579"/>
          <a:ext cx="9737230" cy="4192806"/>
        </p:xfrm>
        <a:graphic>
          <a:graphicData uri="http://schemas.openxmlformats.org/drawingml/2006/table">
            <a:tbl>
              <a:tblPr/>
              <a:tblGrid>
                <a:gridCol w="3165353">
                  <a:extLst>
                    <a:ext uri="{9D8B030D-6E8A-4147-A177-3AD203B41FA5}">
                      <a16:colId xmlns:a16="http://schemas.microsoft.com/office/drawing/2014/main" val="1293000517"/>
                    </a:ext>
                  </a:extLst>
                </a:gridCol>
                <a:gridCol w="4725060">
                  <a:extLst>
                    <a:ext uri="{9D8B030D-6E8A-4147-A177-3AD203B41FA5}">
                      <a16:colId xmlns:a16="http://schemas.microsoft.com/office/drawing/2014/main" val="1776191059"/>
                    </a:ext>
                  </a:extLst>
                </a:gridCol>
                <a:gridCol w="230589">
                  <a:extLst>
                    <a:ext uri="{9D8B030D-6E8A-4147-A177-3AD203B41FA5}">
                      <a16:colId xmlns:a16="http://schemas.microsoft.com/office/drawing/2014/main" val="2042092630"/>
                    </a:ext>
                  </a:extLst>
                </a:gridCol>
                <a:gridCol w="808114">
                  <a:extLst>
                    <a:ext uri="{9D8B030D-6E8A-4147-A177-3AD203B41FA5}">
                      <a16:colId xmlns:a16="http://schemas.microsoft.com/office/drawing/2014/main" val="1111274266"/>
                    </a:ext>
                  </a:extLst>
                </a:gridCol>
                <a:gridCol w="808114">
                  <a:extLst>
                    <a:ext uri="{9D8B030D-6E8A-4147-A177-3AD203B41FA5}">
                      <a16:colId xmlns:a16="http://schemas.microsoft.com/office/drawing/2014/main" val="3917913948"/>
                    </a:ext>
                  </a:extLst>
                </a:gridCol>
              </a:tblGrid>
              <a:tr h="43733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Pravo, politologija, sociologija, državna uprava i javni poslovi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Povijest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65762"/>
                  </a:ext>
                </a:extLst>
              </a:tr>
              <a:tr h="175738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Promet i logistika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za inteligentne transportne sustave u cestovnom prometu/ tehničarka za inteligentne transportne sustave u cestovnom prometu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cestovnog prometa / tehničarka cestovnog prometa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prometne logistike / tehničarka prometne logistike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za poštu i poštansku logistiku / tehničarka za poštu i poštansku logistiku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Strojovođa/strojovotkinja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Vlakopratitelj/vlakopratiteljica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Prometnik vlakova / prometnica vlakova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4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Fizika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Tehnička kultura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87849"/>
                  </a:ext>
                </a:extLst>
              </a:tr>
              <a:tr h="43733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Nautičar unutarnje plovidbe / nautičarka unutarnje plovidbe pomorski nautičar / pomorska nautičarka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Geografija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300528"/>
                  </a:ext>
                </a:extLst>
              </a:tr>
              <a:tr h="43733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za zračni promet / tehničarka za zračni promet</a:t>
                      </a:r>
                    </a:p>
                    <a:p>
                      <a:pPr algn="l" fontAlgn="base">
                        <a:buNone/>
                      </a:pPr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Tehničar za marine i jahte / tehničarka za marine i jahte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Geografija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Tehnička kultura</a:t>
                      </a:r>
                      <a:endParaRPr lang="hr-HR" sz="1200" b="0" i="0" u="none" strike="noStrike">
                        <a:solidFill>
                          <a:srgbClr val="231F20"/>
                        </a:solidFill>
                        <a:effectLst/>
                        <a:latin typeface="Minion Pro Cond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40267"/>
                  </a:ext>
                </a:extLst>
              </a:tr>
              <a:tr h="43733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Strojarstvo, brodogradnja i metalurgija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76060"/>
                  </a:ext>
                </a:extLst>
              </a:tr>
              <a:tr h="43733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Šumarstvo i drvna tehnologija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>
                        <a:effectLst/>
                        <a:latin typeface="Minion Pro"/>
                      </a:endParaRP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Tehnička kultura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7962"/>
                  </a:ext>
                </a:extLst>
              </a:tr>
              <a:tr h="2487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Temeljne prirodne znanosti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Hidrometeorološki tehničar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>
                          <a:effectLst/>
                          <a:latin typeface="Minion Pro"/>
                        </a:rPr>
                        <a:t>4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>
                          <a:effectLst/>
                          <a:latin typeface="Minion Pro"/>
                        </a:rPr>
                        <a:t>Biologija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dirty="0">
                          <a:effectLst/>
                          <a:latin typeface="Minion Pro"/>
                        </a:rPr>
                        <a:t>Fizika</a:t>
                      </a:r>
                    </a:p>
                  </a:txBody>
                  <a:tcPr marL="14916" marR="14916" marT="7458" marB="7458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835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415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FF6954E1-C3E8-EDDE-6E44-30431C97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Popis predmeta posebno važnih za upis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B8C00638-A613-9045-5A6D-E474A5876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899906"/>
              </p:ext>
            </p:extLst>
          </p:nvPr>
        </p:nvGraphicFramePr>
        <p:xfrm>
          <a:off x="1282167" y="2112579"/>
          <a:ext cx="9651608" cy="4203484"/>
        </p:xfrm>
        <a:graphic>
          <a:graphicData uri="http://schemas.openxmlformats.org/drawingml/2006/table">
            <a:tbl>
              <a:tblPr/>
              <a:tblGrid>
                <a:gridCol w="2964009">
                  <a:extLst>
                    <a:ext uri="{9D8B030D-6E8A-4147-A177-3AD203B41FA5}">
                      <a16:colId xmlns:a16="http://schemas.microsoft.com/office/drawing/2014/main" val="2692716766"/>
                    </a:ext>
                  </a:extLst>
                </a:gridCol>
                <a:gridCol w="3234276">
                  <a:extLst>
                    <a:ext uri="{9D8B030D-6E8A-4147-A177-3AD203B41FA5}">
                      <a16:colId xmlns:a16="http://schemas.microsoft.com/office/drawing/2014/main" val="3716097744"/>
                    </a:ext>
                  </a:extLst>
                </a:gridCol>
                <a:gridCol w="495029">
                  <a:extLst>
                    <a:ext uri="{9D8B030D-6E8A-4147-A177-3AD203B41FA5}">
                      <a16:colId xmlns:a16="http://schemas.microsoft.com/office/drawing/2014/main" val="3298587466"/>
                    </a:ext>
                  </a:extLst>
                </a:gridCol>
                <a:gridCol w="1324766">
                  <a:extLst>
                    <a:ext uri="{9D8B030D-6E8A-4147-A177-3AD203B41FA5}">
                      <a16:colId xmlns:a16="http://schemas.microsoft.com/office/drawing/2014/main" val="2395686425"/>
                    </a:ext>
                  </a:extLst>
                </a:gridCol>
                <a:gridCol w="1633528">
                  <a:extLst>
                    <a:ext uri="{9D8B030D-6E8A-4147-A177-3AD203B41FA5}">
                      <a16:colId xmlns:a16="http://schemas.microsoft.com/office/drawing/2014/main" val="984687116"/>
                    </a:ext>
                  </a:extLst>
                </a:gridCol>
              </a:tblGrid>
              <a:tr h="28295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Turizam i ugostiteljstvo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4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Povijest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Geografija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590185"/>
                  </a:ext>
                </a:extLst>
              </a:tr>
              <a:tr h="47587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Umjetnost – glazbena umjetnost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– instrument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– teorijski smjer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4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Glazbena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Likovna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085073"/>
                  </a:ext>
                </a:extLst>
              </a:tr>
              <a:tr h="28295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Umjetnost – glazbena umjetnost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Graditelj i restaurator glazbala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4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Glazbena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Tehnička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2978926"/>
                  </a:ext>
                </a:extLst>
              </a:tr>
              <a:tr h="144047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Umjetnost – glazbena umjetnost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saksofonist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bubnjar i udaraljkaš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gitarist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bas gitarist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kontrabasist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Glazbenik pjevač popularne i jazz glazbe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4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Likovna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Glazbena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235695"/>
                  </a:ext>
                </a:extLst>
              </a:tr>
              <a:tr h="28295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Umjetnost – likovna umjetnost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Likovna umjetnost i dizajn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Likovna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Tehnička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24044"/>
                  </a:ext>
                </a:extLst>
              </a:tr>
              <a:tr h="861712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Umjetnost – plesna umjetnost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Plesač klasičnog baleta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Plesač narodnih plesova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Plesač suvremenog plesa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 Cond"/>
                        </a:rPr>
                        <a:t>Scenski plesač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Biologija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solidFill>
                            <a:srgbClr val="231F20"/>
                          </a:solidFill>
                          <a:effectLst/>
                          <a:latin typeface="Minion Pro"/>
                        </a:rPr>
                        <a:t>Tjelesna i zdravstvena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731766"/>
                  </a:ext>
                </a:extLst>
              </a:tr>
              <a:tr h="28295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Zdravstvo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4 i 5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Biologija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Kemija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43959"/>
                  </a:ext>
                </a:extLst>
              </a:tr>
              <a:tr h="28295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Zrakoplovstvo, raketna i svemirska tehnika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Zrakoplovni tehničar / zrakoplovna tehničarka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4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Fizika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1300" b="0" i="0" u="none" strike="noStrike">
                          <a:effectLst/>
                          <a:latin typeface="Minion Pro"/>
                        </a:rPr>
                        <a:t>Tehnička kultura</a:t>
                      </a:r>
                      <a:endParaRPr lang="hr-H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307" marR="64307" marT="32153" marB="32153" anchor="ctr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76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319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CAB272-C263-E154-CF20-7CB7163F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C996CA-935D-9BBF-6E2E-53FCF9CD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Redovito pratiti mrežnu stranicu </a:t>
            </a:r>
            <a:r>
              <a:rPr lang="hr-HR" dirty="0">
                <a:hlinkClick r:id="rId2"/>
              </a:rPr>
              <a:t>https://srednje.e-upisi.hr/#/</a:t>
            </a:r>
            <a:r>
              <a:rPr lang="hr-HR" dirty="0"/>
              <a:t> gdje se objavljuju sve nove obavijesti vezane uz upise</a:t>
            </a:r>
          </a:p>
          <a:p>
            <a:r>
              <a:rPr lang="hr-HR" dirty="0"/>
              <a:t>Pratiti </a:t>
            </a:r>
            <a:r>
              <a:rPr lang="hr-HR" b="1" dirty="0"/>
              <a:t>web stranice škola </a:t>
            </a:r>
            <a:r>
              <a:rPr lang="hr-HR" dirty="0"/>
              <a:t>u koje se učenik želi upisati</a:t>
            </a:r>
          </a:p>
          <a:p>
            <a:r>
              <a:rPr lang="hr-HR" b="1" dirty="0"/>
              <a:t>Listu prioriteta </a:t>
            </a:r>
            <a:r>
              <a:rPr lang="hr-HR" dirty="0"/>
              <a:t>pažljivo složiti tako da se na vrh liste postavi program obrazovanja koji se najviše želi upisati, a zatim i ostali programi, željenim redoslijedom</a:t>
            </a:r>
          </a:p>
          <a:p>
            <a:r>
              <a:rPr lang="hr-HR" dirty="0"/>
              <a:t>Pratiti bodovno stanje za svaki prijavljeni program obrazovanja na kartici </a:t>
            </a:r>
            <a:r>
              <a:rPr lang="hr-HR" b="1" dirty="0"/>
              <a:t>Moji rezultati</a:t>
            </a:r>
          </a:p>
          <a:p>
            <a:r>
              <a:rPr lang="hr-HR" b="1" dirty="0"/>
              <a:t>Svakoga punog sata</a:t>
            </a:r>
            <a:r>
              <a:rPr lang="hr-HR" dirty="0"/>
              <a:t> za svakoga kandidata pronalazi se program obrazovanja koji mu je trenutačno najviši na listi prioriteta, a na kojemu se po bodovima nalazi unutar upisne kvote.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364163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F7ADB3-1F36-873F-5B63-76773A4C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za učenike i roditelje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EF1543-178A-F15C-9CDB-5A5451A95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111" y="2772383"/>
            <a:ext cx="10671243" cy="3978613"/>
          </a:xfrm>
        </p:spPr>
        <p:txBody>
          <a:bodyPr>
            <a:normAutofit/>
          </a:bodyPr>
          <a:lstStyle/>
          <a:p>
            <a:r>
              <a:rPr lang="hr-HR" dirty="0"/>
              <a:t>Prijava programa </a:t>
            </a:r>
          </a:p>
          <a:p>
            <a:r>
              <a:rPr lang="hr-HR" dirty="0"/>
              <a:t>Unos dokumentacije za dodatne bodove i prava prednosti </a:t>
            </a:r>
          </a:p>
          <a:p>
            <a:r>
              <a:rPr lang="hr-HR" dirty="0"/>
              <a:t>Praćenje rasporeda </a:t>
            </a:r>
          </a:p>
          <a:p>
            <a:r>
              <a:rPr lang="hr-HR" dirty="0"/>
              <a:t>Izlazak na dodatne provjere (ako su takvi programi prijavljeni) </a:t>
            </a:r>
          </a:p>
          <a:p>
            <a:r>
              <a:rPr lang="hr-HR" dirty="0"/>
              <a:t>Praćenje ljestvica poretka </a:t>
            </a:r>
          </a:p>
          <a:p>
            <a:r>
              <a:rPr lang="hr-HR" dirty="0"/>
              <a:t>Ispis i prijenos upisnica na sustav </a:t>
            </a:r>
          </a:p>
          <a:p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b="1" dirty="0"/>
              <a:t>Upisnica</a:t>
            </a:r>
            <a:r>
              <a:rPr lang="hr-HR" dirty="0"/>
              <a:t> je dokument kojim kandidat i roditelj/skrbnik potvrđuju svoj upis u školu i program u koje su ostvarili pravo upisa. Upisnicu moraju na sustav prenijeti svi kandidati. </a:t>
            </a:r>
          </a:p>
          <a:p>
            <a:r>
              <a:rPr lang="hr-HR" b="1" dirty="0"/>
              <a:t>Upisnica mora biti potpisana od strane kandidata i roditelja/skrbnika te potpisanu upisnicu učitati nazad u sustav.</a:t>
            </a:r>
          </a:p>
        </p:txBody>
      </p:sp>
    </p:spTree>
    <p:extLst>
      <p:ext uri="{BB962C8B-B14F-4D97-AF65-F5344CB8AC3E}">
        <p14:creationId xmlns:p14="http://schemas.microsoft.com/office/powerpoint/2010/main" val="303199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2524F0-73CF-9080-8BA4-9B74F9D49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Ljetni upisni rok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F9FD4469-6698-6E54-E44B-34C1815A4E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78378"/>
              </p:ext>
            </p:extLst>
          </p:nvPr>
        </p:nvGraphicFramePr>
        <p:xfrm>
          <a:off x="169934" y="2063469"/>
          <a:ext cx="11765818" cy="4678894"/>
        </p:xfrm>
        <a:graphic>
          <a:graphicData uri="http://schemas.openxmlformats.org/drawingml/2006/table">
            <a:tbl>
              <a:tblPr/>
              <a:tblGrid>
                <a:gridCol w="8479176">
                  <a:extLst>
                    <a:ext uri="{9D8B030D-6E8A-4147-A177-3AD203B41FA5}">
                      <a16:colId xmlns:a16="http://schemas.microsoft.com/office/drawing/2014/main" val="548706729"/>
                    </a:ext>
                  </a:extLst>
                </a:gridCol>
                <a:gridCol w="3286642">
                  <a:extLst>
                    <a:ext uri="{9D8B030D-6E8A-4147-A177-3AD203B41FA5}">
                      <a16:colId xmlns:a16="http://schemas.microsoft.com/office/drawing/2014/main" val="573169396"/>
                    </a:ext>
                  </a:extLst>
                </a:gridCol>
              </a:tblGrid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 dirty="0">
                          <a:solidFill>
                            <a:srgbClr val="4B5568"/>
                          </a:solidFill>
                          <a:effectLst/>
                        </a:rPr>
                        <a:t>Opis postupka</a:t>
                      </a:r>
                      <a:endParaRPr lang="hr-HR" sz="900" dirty="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B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038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Datum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195319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Početak prijava u sustav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1038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038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26. 5. 2025.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619851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Registracija kandidata izvan redovitog sustava obrazovanja RH putem </a:t>
                      </a:r>
                      <a:r>
                        <a:rPr lang="hr-HR" sz="900" u="sng" strike="noStrike">
                          <a:solidFill>
                            <a:srgbClr val="4B5568"/>
                          </a:solidFill>
                          <a:effectLst/>
                          <a:hlinkClick r:id="rId2"/>
                        </a:rPr>
                        <a:t>srednje.e-upisi.hr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7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26. 5. do 18. 6.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22263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Dostava osobnih dokumenata i svjedodžbi Središnjem prijavnom uredu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7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7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26. 5. do 18. 6.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848768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Prijava obrazovnih programa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24. 6. do 4. 7. 2025.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763838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Prijava programa koji zahtijevaju dodatne provjere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24. 6. do 27. 6.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236732"/>
                  </a:ext>
                </a:extLst>
              </a:tr>
              <a:tr h="75342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Dostava dokumentacije:</a:t>
                      </a:r>
                    </a:p>
                    <a:p>
                      <a:pPr>
                        <a:spcBef>
                          <a:spcPts val="750"/>
                        </a:spcBef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● Stručnog mišljenja HZZ-a za programe koji to zahtijevaju</a:t>
                      </a:r>
                    </a:p>
                    <a:p>
                      <a:pPr>
                        <a:spcBef>
                          <a:spcPts val="750"/>
                        </a:spcBef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● Dokumenata kojima se ostvaruju dodatna prava za upis (dostavljaju se putem </a:t>
                      </a:r>
                      <a:r>
                        <a:rPr lang="hr-HR" sz="900" u="sng" strike="noStrike">
                          <a:solidFill>
                            <a:srgbClr val="4B5568"/>
                          </a:solidFill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900" u="none" strike="noStrike">
                          <a:solidFill>
                            <a:srgbClr val="4B5568"/>
                          </a:solidFill>
                          <a:effectLst/>
                          <a:hlinkClick r:id="rId2"/>
                        </a:rPr>
                        <a:t> 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)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24. 6. do 2.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150062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Provođenje dodatnih ispita i provjera i unos rezultata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30.6. do 3.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15271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Brisanje kandidata koji nisu zadovoljili preduvjete s lista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3. 7. 2025.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902802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Unos prigovora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4. 7. 2025.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418436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Objava konačnih ljestvica poretka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7. 7. 2025.</a:t>
                      </a:r>
                      <a:endParaRPr lang="hr-HR" sz="900">
                        <a:solidFill>
                          <a:srgbClr val="4B5568"/>
                        </a:solidFill>
                        <a:effectLst/>
                      </a:endParaRP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928300"/>
                  </a:ext>
                </a:extLst>
              </a:tr>
              <a:tr h="117263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Dostava dokumenata koji su uvjet za upis u određeni program obrazovanja srednje škole:</a:t>
                      </a:r>
                    </a:p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a) Upisnica ( </a:t>
                      </a:r>
                      <a:r>
                        <a:rPr lang="hr-HR" sz="900" b="1" u="sng">
                          <a:solidFill>
                            <a:srgbClr val="4B5568"/>
                          </a:solidFill>
                          <a:effectLst/>
                        </a:rPr>
                        <a:t>obvezno za sve učenike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 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) – dostavlja se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elektronski putem 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 ili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dolaskom u školu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 na propisani datum</a:t>
                      </a:r>
                    </a:p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b) Potvrda liječnika školske medicine - dostavlja se putem 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elektronske pošte na mail adresu srednje škole 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ili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dolaskom u školu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 na propisani datum i</a:t>
                      </a:r>
                    </a:p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c) Potvrda obiteljskog liječnika ili liječnička svjedodžba medicine rada - dostavlja se putem 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elektronske pošte na mail adresu srednje škole 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 ili </a:t>
                      </a:r>
                      <a:r>
                        <a:rPr lang="hr-HR" sz="900" b="1">
                          <a:solidFill>
                            <a:srgbClr val="4B5568"/>
                          </a:solidFill>
                          <a:effectLst/>
                        </a:rPr>
                        <a:t>dolaskom u školu</a:t>
                      </a: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 na propisani datum.</a:t>
                      </a:r>
                    </a:p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Točan datum zaprimanja dokumenata dolaskom u školu objavljuje se na mrežnim stranicama i oglasnim pločama škola.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7. 7. do 9.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486372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Objava okvirnog broja slobodnih mjesta za jesenski upisni rok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>
                          <a:solidFill>
                            <a:srgbClr val="4B5568"/>
                          </a:solidFill>
                          <a:effectLst/>
                        </a:rPr>
                        <a:t>14. 7. 2025.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36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582062"/>
                  </a:ext>
                </a:extLst>
              </a:tr>
              <a:tr h="229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l-PL" sz="900">
                          <a:solidFill>
                            <a:srgbClr val="4B5568"/>
                          </a:solidFill>
                          <a:effectLst/>
                        </a:rPr>
                        <a:t>Službena objava slobodnih mjesta za jesenski upisni rok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900" dirty="0">
                          <a:solidFill>
                            <a:srgbClr val="4B5568"/>
                          </a:solidFill>
                          <a:effectLst/>
                        </a:rPr>
                        <a:t>11. 8. 2025.</a:t>
                      </a:r>
                    </a:p>
                  </a:txBody>
                  <a:tcPr marL="30888" marR="30888" marT="15443" marB="15443" anchor="ctr">
                    <a:lnL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35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147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1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0B16B3-52FB-700D-E16F-36A8F111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hr-HR" sz="4000">
                <a:solidFill>
                  <a:srgbClr val="FFFFFF"/>
                </a:solidFill>
              </a:rPr>
              <a:t>Učenici s teškoćama u razvoju – ljetni rok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7D757C3A-8A8E-8DDE-6413-C7B2970CC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854963"/>
              </p:ext>
            </p:extLst>
          </p:nvPr>
        </p:nvGraphicFramePr>
        <p:xfrm>
          <a:off x="267037" y="2112579"/>
          <a:ext cx="11652531" cy="4530983"/>
        </p:xfrm>
        <a:graphic>
          <a:graphicData uri="http://schemas.openxmlformats.org/drawingml/2006/table">
            <a:tbl>
              <a:tblPr>
                <a:solidFill>
                  <a:srgbClr val="F2F2F2">
                    <a:alpha val="30196"/>
                  </a:srgbClr>
                </a:solidFill>
              </a:tblPr>
              <a:tblGrid>
                <a:gridCol w="8204328">
                  <a:extLst>
                    <a:ext uri="{9D8B030D-6E8A-4147-A177-3AD203B41FA5}">
                      <a16:colId xmlns:a16="http://schemas.microsoft.com/office/drawing/2014/main" val="941914864"/>
                    </a:ext>
                  </a:extLst>
                </a:gridCol>
                <a:gridCol w="3448203">
                  <a:extLst>
                    <a:ext uri="{9D8B030D-6E8A-4147-A177-3AD203B41FA5}">
                      <a16:colId xmlns:a16="http://schemas.microsoft.com/office/drawing/2014/main" val="3293863445"/>
                    </a:ext>
                  </a:extLst>
                </a:gridCol>
              </a:tblGrid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Opis postupka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Datum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05189"/>
                  </a:ext>
                </a:extLst>
              </a:tr>
              <a:tr h="62743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Kandidati s teškoćama u razvoju prijavljuju se u županijske upravne odjele za obrazovanje, odnosno Gradskom uredu za obrazovanje, sport i mlade Grada Zagreba te iskazuju svoj odabir s liste prioriteta redom kako bi željeli upisati obrazovne programe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26. 5. do 13. 6. 2025.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4843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Registracija kandidata s teškoćama u razvoju izvan redovitog sustava obrazovanja RH putem </a:t>
                      </a:r>
                      <a:r>
                        <a:rPr lang="hr-HR" sz="1000" u="sng" strike="noStrike" cap="non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srednje.e-upisi.hr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26. 5. do 13.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937240"/>
                  </a:ext>
                </a:extLst>
              </a:tr>
              <a:tr h="469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Dostava osobnih dokumenata i svjedodžbi za kandidate s teškoćama u razvoju izvan redovitog sustava obrazovanja RH Središnjem prijavnom uredu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26. 5. do 13.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01352"/>
                  </a:ext>
                </a:extLst>
              </a:tr>
              <a:tr h="469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Upisna povjerenstva županijskih upravnih odjela i Gradskog ureda za obrazovanje, sport i mlade Grada Zagreba unose navedene odabire u sustav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26. 5. do 16.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700552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Dostava dokumenata kojima se ostvaruju dodatna prava za upis (dostavljaju se putem </a:t>
                      </a:r>
                      <a:r>
                        <a:rPr lang="hr-HR" sz="1000" u="sng" strike="noStrike" cap="non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srednje.e-upisi.hr</a:t>
                      </a:r>
                      <a:r>
                        <a:rPr lang="hr-HR" sz="1000" u="none" strike="noStrike" cap="non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 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26. 5. do 13.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93680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Provođenje dodatnih provjera za kandidate s teškoćama u razvoju i unos rezultata u sustav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16. 6. do 18.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37455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Mogućnost promjene prioriteta na ljestvicama poretka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18. do 22.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26870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Objava konačnih ljestvica poretka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23. 6. 2025.</a:t>
                      </a:r>
                      <a:endParaRPr lang="hr-HR" sz="10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245117"/>
                  </a:ext>
                </a:extLst>
              </a:tr>
              <a:tr h="4693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Smanjenje upisnih kvota razrednih odjela pojedinih obrazovnih programa sukladno Državnom pedagoškom standardu  zbog upisanih učenika s teškoćama u razvoju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24. 6. 2025.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158088"/>
                  </a:ext>
                </a:extLst>
              </a:tr>
              <a:tr h="62743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Dostava dokumenata koji su uvjet za upis u određeni program obrazovanja srednje škole:</a:t>
                      </a:r>
                    </a:p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a) Upisnica ( </a:t>
                      </a:r>
                      <a:r>
                        <a:rPr lang="hr-HR" sz="1000" b="1" u="sng" cap="none" spc="0">
                          <a:solidFill>
                            <a:schemeClr val="tx1"/>
                          </a:solidFill>
                          <a:effectLst/>
                        </a:rPr>
                        <a:t>obvezno za sve učenike</a:t>
                      </a: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) – dostavlja se </a:t>
                      </a: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elektronski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putem 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hr-HR" sz="1000" u="sng" strike="noStrike" cap="non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srednje.e-upisi.hr</a:t>
                      </a:r>
                      <a:r>
                        <a:rPr lang="hr-HR" sz="1000" u="none" strike="noStrike" cap="none" spc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 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ili </a:t>
                      </a:r>
                      <a:r>
                        <a:rPr lang="hr-HR" sz="1000" b="1" cap="none" spc="0">
                          <a:solidFill>
                            <a:schemeClr val="tx1"/>
                          </a:solidFill>
                          <a:effectLst/>
                        </a:rPr>
                        <a:t>dolaskom u školu</a:t>
                      </a: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 na propisani datum</a:t>
                      </a:r>
                    </a:p>
                    <a:p>
                      <a:pPr>
                        <a:buNone/>
                      </a:pPr>
                      <a:r>
                        <a:rPr lang="hr-HR" sz="1000" cap="none" spc="0">
                          <a:solidFill>
                            <a:schemeClr val="tx1"/>
                          </a:solidFill>
                          <a:effectLst/>
                        </a:rPr>
                        <a:t>Točan datum zaprimanja dokumenata dolaskom u školu objavljuje se na mrežnim stranicama i oglasnim pločama škola.</a:t>
                      </a:r>
                    </a:p>
                  </a:txBody>
                  <a:tcPr marL="69376" marR="20816" marT="53366" marB="53366" anchor="ctr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r-HR" sz="1000" cap="none" spc="0" dirty="0">
                          <a:solidFill>
                            <a:schemeClr val="tx1"/>
                          </a:solidFill>
                          <a:effectLst/>
                        </a:rPr>
                        <a:t>7. 7. do 9. 7. 2025.</a:t>
                      </a:r>
                    </a:p>
                  </a:txBody>
                  <a:tcPr marL="69376" marR="20816" marT="53366" marB="53366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9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17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DC9063-A302-DC38-F1E3-4645466E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Učenici s teškoćama u razvoju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8B5EDE5-AD1F-9698-B0BD-229B66B28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631729" cy="3934865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Učenici</a:t>
            </a:r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 teškoćama prilikom dolaska na prijavu u Upravni odjel sa sobom trebaju ponijeti:</a:t>
            </a:r>
          </a:p>
          <a:p>
            <a:pPr algn="l">
              <a:buNone/>
            </a:pPr>
            <a:r>
              <a:rPr lang="hr-HR" sz="18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hr-HR" sz="1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Stručno mišljenje Službe za profesionalno usmjeravanje HZZ-a</a:t>
            </a:r>
          </a:p>
          <a:p>
            <a:pPr algn="l">
              <a:buNone/>
            </a:pPr>
            <a:r>
              <a:rPr lang="hr-HR" sz="18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hr-HR" sz="1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Rješenje o primjerenom programu obrazovanja</a:t>
            </a:r>
          </a:p>
          <a:p>
            <a:pPr algn="l">
              <a:buNone/>
            </a:pPr>
            <a:r>
              <a:rPr lang="hr-HR" sz="18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hr-HR" sz="1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Obrazac za prijavu kandidata s teškoćama u razvoju – ispunjen</a:t>
            </a:r>
          </a:p>
          <a:p>
            <a:pPr marL="228600" algn="l"/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(navedena dokumentacija ostaje </a:t>
            </a:r>
            <a:r>
              <a:rPr lang="hr-HR" dirty="0">
                <a:solidFill>
                  <a:srgbClr val="222222"/>
                </a:solidFill>
                <a:latin typeface="Arial" panose="020B0604020202020204" pitchFamily="34" charset="0"/>
              </a:rPr>
              <a:t>u Upravnom odjelu te se moli da ponesete</a:t>
            </a:r>
            <a:r>
              <a:rPr lang="hr-H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kopije Mišljenja HZZ-a i Rješenja)</a:t>
            </a:r>
          </a:p>
          <a:p>
            <a:pPr marL="0" indent="0" algn="l">
              <a:buNone/>
            </a:pPr>
            <a:endParaRPr lang="hr-H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228600" algn="l"/>
            <a:r>
              <a:rPr lang="hr-HR" sz="2800" dirty="0">
                <a:solidFill>
                  <a:srgbClr val="222222"/>
                </a:solidFill>
                <a:latin typeface="Arial" panose="020B0604020202020204" pitchFamily="34" charset="0"/>
              </a:rPr>
              <a:t>Ž</a:t>
            </a:r>
            <a:r>
              <a:rPr lang="hr-HR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upanijski upravni odjel za obrazovanje: </a:t>
            </a:r>
            <a:r>
              <a:rPr lang="hr-HR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Darinka Balen, tel: 091 593 36 24 </a:t>
            </a:r>
            <a:r>
              <a:rPr lang="hr-HR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 nazvati i dogovoriti termin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415766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CB820D-1A88-3E7C-1D41-9E328EF4C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podnošenja i rješavanja prigovora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71492B-C0FE-34CF-1BF7-524238E7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(1) Učenici i ostali kandidati mogu podnositi prigovore tijekom provedbe postupka prijava i upisa učenika u I. razred srednje škole i to usmeno ili pisanim putem u elektroničkom obliku.</a:t>
            </a:r>
          </a:p>
          <a:p>
            <a:pPr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0" indent="0"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(2) Redoviti učenik osnovne škole u Republici Hrvatskoj može podnijeti prigovor svom razredniku zbog netočno navedenih zaključnih ocjena iz nastavnih predmeta, osobnih podataka ili podataka na temelju kojih se ostvaruju dodatna prava za upis i zatražiti njihov ispravak.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2685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B85D15-0C56-1821-C50B-2566EBBE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podnošenja i rješavanja prigovora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8132E5-2EF6-7175-A8B5-7952F82A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(4) U slučaju da nisu ispravljeni netočno uneseni podaci, učenici i ostali kandidati mogu podnijeti pisani prigovor CARNET-ovoj službi za podršku obrazovnom sustavu na obrascu za prigovor koji je dostupan na mrežnoj stranici </a:t>
            </a:r>
            <a:r>
              <a:rPr lang="hr-HR" b="0" i="0" dirty="0" err="1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NISpuSŠ</a:t>
            </a: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-a.</a:t>
            </a:r>
          </a:p>
          <a:p>
            <a:pPr marL="0" indent="0"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(5) U slučaju da učenik pri ocjenjivanju ispita provjere sposobnosti i darovitosti ili znanja nije zadovoljan ocjenom, može podnijeti prigovor pisanim putem u elektroničkom obliku srednjoj školi koja je provela ispit.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713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176F9C-4CDA-13C0-08A1-EC2F5CE3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Natječaj za upis učenika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75A9E2-31F0-3A6F-ED68-BE9E0F7A2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Natječaj za upis učenika objavljuje se najkasnije do </a:t>
            </a:r>
            <a:r>
              <a:rPr lang="hr-HR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20. lipnja 2025. </a:t>
            </a: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godine na mrežnim stranicama srednje škole i osnivača.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031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876182-42B0-29B2-F9B7-9B579367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Natječaj za upis sadrži:</a:t>
            </a:r>
            <a:br>
              <a:rPr lang="hr-HR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</a:b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0B6CE8-0832-E60D-E76C-AB2841296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258" y="2184850"/>
            <a:ext cx="10851420" cy="461246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hr-HR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rokove za upis učenika u I. razred,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nastavni predmet posebno važan </a:t>
            </a:r>
            <a:r>
              <a:rPr lang="hr-HR" sz="280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za upis koji određuje srednja škola,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natjecanje iz znanja koje se vrednuje pri upisu, </a:t>
            </a:r>
            <a:r>
              <a:rPr lang="hr-HR" sz="280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a određuje ga srednja škola,</a:t>
            </a:r>
          </a:p>
          <a:p>
            <a:pPr algn="l">
              <a:buNone/>
            </a:pPr>
            <a:r>
              <a:rPr lang="hr-HR" sz="2800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</a:t>
            </a: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 popis zdravstvenih zahtjeva </a:t>
            </a:r>
            <a:r>
              <a:rPr lang="hr-HR" sz="2800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za programe obrazovanja/</a:t>
            </a:r>
            <a:r>
              <a:rPr lang="hr-HR" sz="2800" b="0" i="0" dirty="0" err="1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kurikule</a:t>
            </a:r>
            <a:r>
              <a:rPr lang="hr-HR" sz="2800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 u koje srednja škola planira upisati učenike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popis potrebnih dokumenata </a:t>
            </a:r>
            <a:r>
              <a:rPr lang="hr-HR" sz="280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koji su uvjet za upis u pojedini program obrazovanja/</a:t>
            </a:r>
            <a:r>
              <a:rPr lang="hr-HR" sz="2800" i="0" dirty="0" err="1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kurikul</a:t>
            </a:r>
            <a:r>
              <a:rPr lang="hr-HR" sz="280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,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datume provođenja dodatnih ispita i provjera</a:t>
            </a:r>
          </a:p>
          <a:p>
            <a:pPr algn="l">
              <a:buNone/>
            </a:pPr>
            <a:r>
              <a:rPr lang="hr-HR" sz="2800" b="1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datume zaprimanja upisnica i ostale dokumentacije potrebne za upis,</a:t>
            </a:r>
          </a:p>
          <a:p>
            <a:pPr algn="l"/>
            <a:r>
              <a:rPr lang="hr-HR" sz="2800" b="0" i="0" dirty="0">
                <a:solidFill>
                  <a:srgbClr val="4B5568"/>
                </a:solidFill>
                <a:effectLst/>
                <a:latin typeface="Open Sans" panose="020B0606030504020204" pitchFamily="34" charset="0"/>
              </a:rPr>
              <a:t>◊ ostale kriterije i uvjete upisa koji se utvrđuju u skladu s ovom Odlukom i Pravilnikom o elementima i kriterijima.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9515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222</TotalTime>
  <Words>2759</Words>
  <Application>Microsoft Office PowerPoint</Application>
  <PresentationFormat>Široki zaslon</PresentationFormat>
  <Paragraphs>328</Paragraphs>
  <Slides>24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5" baseType="lpstr">
      <vt:lpstr>Aptos</vt:lpstr>
      <vt:lpstr>Arial</vt:lpstr>
      <vt:lpstr>Century Gothic</vt:lpstr>
      <vt:lpstr>Minion Pro</vt:lpstr>
      <vt:lpstr>Minion Pro Cond</vt:lpstr>
      <vt:lpstr>Open Sans</vt:lpstr>
      <vt:lpstr>Symbol</vt:lpstr>
      <vt:lpstr>Times New Roman</vt:lpstr>
      <vt:lpstr>Wingdings</vt:lpstr>
      <vt:lpstr>Wingdings 3</vt:lpstr>
      <vt:lpstr>Ion Boardroom</vt:lpstr>
      <vt:lpstr>Upisi u srednju školu 2025./2026.</vt:lpstr>
      <vt:lpstr>Prijava u sustav</vt:lpstr>
      <vt:lpstr>Ljetni upisni rok</vt:lpstr>
      <vt:lpstr>Učenici s teškoćama u razvoju – ljetni rok</vt:lpstr>
      <vt:lpstr>Učenici s teškoćama u razvoju</vt:lpstr>
      <vt:lpstr>Postupak podnošenja i rješavanja prigovora</vt:lpstr>
      <vt:lpstr>Postupak podnošenja i rješavanja prigovora</vt:lpstr>
      <vt:lpstr>Natječaj za upis učenika</vt:lpstr>
      <vt:lpstr>Natječaj za upis sadrži: </vt:lpstr>
      <vt:lpstr> ELEMENTI VREDNOVANJA I UTVRĐIVANJE UKUPNOGA REZULTATA KANDIDATA</vt:lpstr>
      <vt:lpstr>ELEMENTI VREDNOVANJA I UTVRĐIVANJE UKUPNOGA REZULTATA KANDIDATA</vt:lpstr>
      <vt:lpstr>ELEMENTI VREDNOVANJA I UTVRĐIVANJE UKUPNOGA REZULTATA KANDIDATA</vt:lpstr>
      <vt:lpstr>Provjera posebnih znanja kandidata</vt:lpstr>
      <vt:lpstr>Vrednovanje rezultata kandidata postignutih na natjecanjima iz znanja  </vt:lpstr>
      <vt:lpstr>Vrednuju se i boduju rezultati kandidata postignutih na državnim natjecanjima iz znanja iz Kataloga natjecanja i smotri učenika i učenica osnovnih i srednjih škola Republike Hrvatske, a prema sljedećoj tablici:</vt:lpstr>
      <vt:lpstr>Vrednovanje rezultata kandidata postignutih na sportskim natjecanjima  </vt:lpstr>
      <vt:lpstr>PowerPoint prezentacija</vt:lpstr>
      <vt:lpstr>c) Poseban element vrednovanja</vt:lpstr>
      <vt:lpstr>Zdravstvena sposobnost kandidata</vt:lpstr>
      <vt:lpstr>Popis predmeta posebno važnih za upis</vt:lpstr>
      <vt:lpstr>Popis predmeta posebno važnih za upis</vt:lpstr>
      <vt:lpstr>Popis predmeta posebno važnih za upis</vt:lpstr>
      <vt:lpstr>Važno!</vt:lpstr>
      <vt:lpstr>Zadaci za učenike i roditelje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Petar Vid Keserica</dc:creator>
  <cp:lastModifiedBy>Petar Vid Keserica</cp:lastModifiedBy>
  <cp:revision>9</cp:revision>
  <dcterms:created xsi:type="dcterms:W3CDTF">2025-05-19T06:18:30Z</dcterms:created>
  <dcterms:modified xsi:type="dcterms:W3CDTF">2025-06-05T07:27:01Z</dcterms:modified>
</cp:coreProperties>
</file>