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iAQFVZQslzaBCX3yAz2/HcaVKp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8b829d166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8b829d1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78b829d166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8b829d16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78b829d16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8b829d166_0_1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8b829d16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78b829d166_0_1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572725c0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b572725c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b572725c0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8b829d166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8b829d166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78b829d166_0_1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f78aa7289_3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f78aa7289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af78aa7289_3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8b829d166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8b829d16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78b829d166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f78aa7289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f78aa728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af78aa7289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slajd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9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9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" name="Google Shape;22;p1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Google Shape;23;p19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19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27" name="Google Shape;27;p1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okomiti tekst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komiti naslov i teks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adržaja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33" name="Google Shape;33;p20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 sadržaj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glavlje sekcije" showMasterSp="0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22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" name="Google Shape;49;p22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50" name="Google Shape;50;p2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22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algn="ctr">
              <a:spcBef>
                <a:spcPts val="0"/>
              </a:spcBef>
              <a:buNone/>
              <a:def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poredba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6" name="Google Shape;56;p23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7" name="Google Shape;57;p23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8" name="Google Shape;58;p23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9" name="Google Shape;59;p2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držaj s opisom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6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75" name="Google Shape;75;p26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6" name="Google Shape;76;p2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" name="Google Shape;78;p26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26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s opisom" showMasterSp="0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7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7" name="Google Shape;87;p2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8" name="Google Shape;88;p27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2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7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2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b="0" i="0" sz="5400" u="none" cap="none" strike="noStrik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4" name="Google Shape;14;p18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1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outube.com/watch?v=vkMocMRQgc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21.jpg"/><Relationship Id="rId6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acebook.com/watch/?v=504443730221499" TargetMode="External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7XUxZd0rVWE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ctrTitle"/>
          </p:nvPr>
        </p:nvSpPr>
        <p:spPr>
          <a:xfrm>
            <a:off x="577550" y="1726525"/>
            <a:ext cx="10409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</a:pPr>
            <a:r>
              <a:rPr lang="hr-HR"/>
              <a:t>DRAGI UČENICI, DOBRODOŠLI! </a:t>
            </a:r>
            <a:endParaRPr/>
          </a:p>
        </p:txBody>
      </p:sp>
      <p:sp>
        <p:nvSpPr>
          <p:cNvPr id="111" name="Google Shape;111;p1"/>
          <p:cNvSpPr txBox="1"/>
          <p:nvPr>
            <p:ph idx="1" type="subTitle"/>
          </p:nvPr>
        </p:nvSpPr>
        <p:spPr>
          <a:xfrm>
            <a:off x="4037849" y="4358727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92"/>
              <a:buNone/>
            </a:pPr>
            <a:r>
              <a:t/>
            </a:r>
            <a:endParaRPr sz="1754"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492"/>
              <a:buNone/>
            </a:pPr>
            <a:r>
              <a:t/>
            </a:r>
            <a:endParaRPr sz="1754"/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210"/>
              <a:buNone/>
            </a:pPr>
            <a:r>
              <a:rPr lang="hr-HR" sz="2600">
                <a:latin typeface="Times New Roman"/>
                <a:ea typeface="Times New Roman"/>
                <a:cs typeface="Times New Roman"/>
                <a:sym typeface="Times New Roman"/>
              </a:rPr>
              <a:t>Pozdravlja vas pedagoginja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210"/>
              <a:buNone/>
            </a:pPr>
            <a:r>
              <a:rPr lang="hr-HR" sz="2600">
                <a:latin typeface="Times New Roman"/>
                <a:ea typeface="Times New Roman"/>
                <a:cs typeface="Times New Roman"/>
                <a:sym typeface="Times New Roman"/>
              </a:rPr>
              <a:t> Valerija Baran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6125" y="2904075"/>
            <a:ext cx="3035875" cy="39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8586952" y="4406886"/>
            <a:ext cx="2648607" cy="8062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8" name="Google Shape;178;p8"/>
          <p:cNvSpPr txBox="1"/>
          <p:nvPr>
            <p:ph idx="1" type="subTitle"/>
          </p:nvPr>
        </p:nvSpPr>
        <p:spPr>
          <a:xfrm>
            <a:off x="8952689" y="2850442"/>
            <a:ext cx="3151762" cy="1589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hr-HR" sz="4800">
                <a:solidFill>
                  <a:schemeClr val="lt1"/>
                </a:solidFill>
              </a:rPr>
              <a:t>Pravilo 2:</a:t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>
            <a:off x="884759" y="4455320"/>
            <a:ext cx="395318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Spustite se pod ČVRSTI stol ili klupu.</a:t>
            </a:r>
            <a:r>
              <a:rPr lang="hr-HR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                                              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8198735" y="4455320"/>
            <a:ext cx="285946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Držite se!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4971406" y="3938241"/>
            <a:ext cx="3093870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           </a:t>
            </a: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Zaštitite glavu i vrat rukama.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759" y="1346143"/>
            <a:ext cx="10266717" cy="3093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342530" y="268925"/>
            <a:ext cx="1135117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 vas potres zatekne u kući, stanu ili školi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VAŽNO PRAVILO je…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/>
          <p:nvPr/>
        </p:nvSpPr>
        <p:spPr>
          <a:xfrm>
            <a:off x="7735614" y="4251709"/>
            <a:ext cx="4214648" cy="19073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9" name="Google Shape;189;p9"/>
          <p:cNvSpPr txBox="1"/>
          <p:nvPr>
            <p:ph type="ctrTitle"/>
          </p:nvPr>
        </p:nvSpPr>
        <p:spPr>
          <a:xfrm>
            <a:off x="69825" y="-5"/>
            <a:ext cx="7255800" cy="25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rPr lang="hr-HR" sz="3600"/>
              <a:t>    </a:t>
            </a:r>
            <a:r>
              <a:rPr lang="hr-HR" sz="35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Možete se skloniti i uz NOSIVI zid.</a:t>
            </a:r>
            <a:br>
              <a:rPr lang="hr-HR" sz="35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 sz="35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Zaštitite glavu i vrat rukama</a:t>
            </a:r>
            <a:r>
              <a:rPr lang="hr-HR" sz="39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39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t/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t/>
            </a:r>
            <a:endParaRPr sz="3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7609489" y="4405460"/>
            <a:ext cx="4466897" cy="18096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Ispod vrata stanite samo ako znate da se radi o snažnom NOSIVOM zidu.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1434" y="1355833"/>
            <a:ext cx="2466748" cy="300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/>
          <p:nvPr/>
        </p:nvSpPr>
        <p:spPr>
          <a:xfrm>
            <a:off x="3112655" y="2995815"/>
            <a:ext cx="59112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     </a:t>
            </a:r>
            <a:br>
              <a:rPr lang="hr-H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770" y="2782133"/>
            <a:ext cx="6572940" cy="225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1227688" y="2755584"/>
            <a:ext cx="6098022" cy="4299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310" y="1"/>
            <a:ext cx="49178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>
            <p:ph type="ctrTitle"/>
          </p:nvPr>
        </p:nvSpPr>
        <p:spPr>
          <a:xfrm>
            <a:off x="314569" y="1571255"/>
            <a:ext cx="4546943" cy="943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rPr lang="hr-HR" sz="3600"/>
              <a:t> </a:t>
            </a:r>
            <a:r>
              <a:rPr lang="hr-HR" sz="3200" cap="none">
                <a:latin typeface="Times New Roman"/>
                <a:ea typeface="Times New Roman"/>
                <a:cs typeface="Times New Roman"/>
                <a:sym typeface="Times New Roman"/>
              </a:rPr>
              <a:t>NOSIVI zid?                  Vjerojatno se pitate se kakav je to zid.</a:t>
            </a:r>
            <a:endParaRPr sz="32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3112655" y="2995815"/>
            <a:ext cx="59112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     </a:t>
            </a:r>
            <a:br>
              <a:rPr lang="hr-HR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sz="3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4992413" y="2033386"/>
            <a:ext cx="6106511" cy="1395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rPr lang="hr-HR" sz="3600" cap="none"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hr-HR" sz="3200" cap="none">
                <a:latin typeface="Times New Roman"/>
                <a:ea typeface="Times New Roman"/>
                <a:cs typeface="Times New Roman"/>
                <a:sym typeface="Times New Roman"/>
              </a:rPr>
              <a:t>To je najčvršći zid u kući, stanu, školskoj zgradi. On nosi sve ostale dijelove građevine</a:t>
            </a:r>
            <a:r>
              <a:rPr lang="hr-HR" sz="3200" cap="none">
                <a:latin typeface="Rockwell"/>
                <a:ea typeface="Rockwell"/>
                <a:cs typeface="Rockwell"/>
                <a:sym typeface="Rockwell"/>
              </a:rPr>
              <a:t>. </a:t>
            </a:r>
            <a:endParaRPr sz="3200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5710682" y="5029200"/>
            <a:ext cx="4669971" cy="1395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ockwell"/>
              <a:buNone/>
            </a:pPr>
            <a:r>
              <a:rPr lang="hr-HR" sz="3600" cap="none"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hr-HR" sz="3200" cap="none">
                <a:latin typeface="Times New Roman"/>
                <a:ea typeface="Times New Roman"/>
                <a:cs typeface="Times New Roman"/>
                <a:sym typeface="Times New Roman"/>
              </a:rPr>
              <a:t>Zamolite odrasle da vam pokažu nosive zidove u vašem domu i školi. </a:t>
            </a:r>
            <a:endParaRPr sz="32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1006797" y="1392362"/>
            <a:ext cx="1014888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NAJVAŽNIJE PRAVILO</a:t>
            </a: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Zapamtite – gdje god se nalazili: Spustite se, zaštitite glavu i vrat rukama, ako imate za što, držite se!</a:t>
            </a:r>
            <a:r>
              <a:rPr lang="hr-HR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hr-HR" sz="3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</a:t>
            </a:r>
            <a:endParaRPr sz="3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4545" y="3194456"/>
            <a:ext cx="4921135" cy="352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669" y="3194457"/>
            <a:ext cx="5209275" cy="351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>
            <p:ph type="ctrTitle"/>
          </p:nvPr>
        </p:nvSpPr>
        <p:spPr>
          <a:xfrm>
            <a:off x="869817" y="578291"/>
            <a:ext cx="9727426" cy="943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Rockwell"/>
              <a:buNone/>
            </a:pPr>
            <a:r>
              <a:rPr lang="hr-HR" sz="4400"/>
              <a:t>    </a:t>
            </a: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 ste u krevetu, ostanite tamo i pokrijte glavu jastukom!</a:t>
            </a:r>
            <a:b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170154" y="2842983"/>
            <a:ext cx="4180173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681" y="1362110"/>
            <a:ext cx="10396898" cy="55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>
            <a:off x="1281204" y="259800"/>
            <a:ext cx="977203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Ostanite dalje od prozora, vanjskih zidova i vrata, svega što bi moglo pasti na vas.                                           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728" y="1337018"/>
            <a:ext cx="10205357" cy="552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>
            <p:ph type="ctrTitle"/>
          </p:nvPr>
        </p:nvSpPr>
        <p:spPr>
          <a:xfrm>
            <a:off x="-157656" y="355423"/>
            <a:ext cx="12580882" cy="1476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Kada se potres smiri, izađite van. </a:t>
            </a:r>
            <a:r>
              <a:rPr b="1"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</a:t>
            </a: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koristite dizalo                                               već stepenice!   </a:t>
            </a:r>
            <a:br>
              <a:rPr lang="hr-HR" sz="36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 sz="3600" cap="none">
                <a:solidFill>
                  <a:schemeClr val="dk1"/>
                </a:solidFill>
              </a:rPr>
              <a:t>                                                   </a:t>
            </a:r>
            <a:endParaRPr sz="3600" cap="none">
              <a:solidFill>
                <a:schemeClr val="dk1"/>
              </a:solidFill>
            </a:endParaRPr>
          </a:p>
        </p:txBody>
      </p:sp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67" y="1314450"/>
            <a:ext cx="10295165" cy="554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>
            <p:ph type="ctrTitle"/>
          </p:nvPr>
        </p:nvSpPr>
        <p:spPr>
          <a:xfrm>
            <a:off x="93214" y="254263"/>
            <a:ext cx="11716524" cy="943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Maknite se od zgrada, drveća i električnih stupova.</a:t>
            </a:r>
            <a:b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r-HR" sz="32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Javite se bližnjima! Slušajte odrasle!                                  </a:t>
            </a:r>
            <a:endParaRPr sz="32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166256" y="2682228"/>
            <a:ext cx="95781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36" name="Google Shape;2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744" y="1286943"/>
            <a:ext cx="10261408" cy="557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/>
          <p:nvPr/>
        </p:nvSpPr>
        <p:spPr>
          <a:xfrm>
            <a:off x="166256" y="2682228"/>
            <a:ext cx="95781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8604612" y="3853242"/>
            <a:ext cx="4156364" cy="94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Rockwell"/>
              <a:buNone/>
            </a:pPr>
            <a:r>
              <a:rPr lang="hr-HR" sz="3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</a:t>
            </a:r>
            <a:endParaRPr sz="3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p16"/>
          <p:cNvSpPr txBox="1"/>
          <p:nvPr/>
        </p:nvSpPr>
        <p:spPr>
          <a:xfrm>
            <a:off x="-169625" y="4851147"/>
            <a:ext cx="11716500" cy="216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Dobro je znati i </a:t>
            </a:r>
            <a:r>
              <a:rPr b="1" lang="hr-HR" sz="3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broj  za krizna stanj</a:t>
            </a:r>
            <a:r>
              <a:rPr lang="hr-HR" sz="3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  </a:t>
            </a:r>
            <a:r>
              <a:rPr b="1" lang="hr-HR" sz="39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112</a:t>
            </a:r>
            <a:endParaRPr b="1" sz="3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sz="4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4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broj </a:t>
            </a:r>
            <a:r>
              <a:rPr b="1" lang="hr-HR" sz="4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HITNE SLUŽBE   194</a:t>
            </a:r>
            <a:r>
              <a:rPr b="1" lang="hr-HR" sz="4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hr-HR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hr-HR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117150" y="125200"/>
            <a:ext cx="9284400" cy="38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hr-HR" sz="48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ZAPAMTITE!</a:t>
            </a:r>
            <a:endParaRPr sz="3000">
              <a:solidFill>
                <a:srgbClr val="9900FF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hr-HR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Potres ne možemo spriječiti. </a:t>
            </a:r>
            <a:endParaRPr b="1" sz="3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hr-HR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možemo naučiti kako se bolje zaštiti!</a:t>
            </a:r>
            <a:endParaRPr b="1" sz="3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sz="3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4804328" y="5588387"/>
            <a:ext cx="184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8b829d166_0_8"/>
          <p:cNvSpPr txBox="1"/>
          <p:nvPr>
            <p:ph type="title"/>
          </p:nvPr>
        </p:nvSpPr>
        <p:spPr>
          <a:xfrm>
            <a:off x="286750" y="84775"/>
            <a:ext cx="11692500" cy="97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>
                <a:solidFill>
                  <a:srgbClr val="9900FF"/>
                </a:solidFill>
              </a:rPr>
              <a:t>KAKO SE SVE MOGU OSJEĆATI ? </a:t>
            </a:r>
            <a:endParaRPr i="1">
              <a:solidFill>
                <a:srgbClr val="9900FF"/>
              </a:solidFill>
            </a:endParaRPr>
          </a:p>
        </p:txBody>
      </p:sp>
      <p:sp>
        <p:nvSpPr>
          <p:cNvPr id="252" name="Google Shape;252;g78b829d166_0_8"/>
          <p:cNvSpPr txBox="1"/>
          <p:nvPr>
            <p:ph idx="1" type="body"/>
          </p:nvPr>
        </p:nvSpPr>
        <p:spPr>
          <a:xfrm>
            <a:off x="541200" y="1058275"/>
            <a:ext cx="10584000" cy="519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STRAH, TUGA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TEŠKOĆE SPAVANJA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GLAVOBOLJA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PROMJENA APETITA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POJAČANE BRIGE 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VEĆA POVEZANOST S RODITELJIMA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OSAMLJIVANJE 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LJUTNJA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SVAĐALAČKO RASPOLOŽENJE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NEMOGUĆNOST SMIRIVANJA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SLABIJA KONCENTRACIJA</a:t>
            </a:r>
            <a:endParaRPr b="1" sz="2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3" name="Google Shape;253;g78b829d16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792" y="1485900"/>
            <a:ext cx="24003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78b829d166_0_8"/>
          <p:cNvPicPr preferRelativeResize="0"/>
          <p:nvPr/>
        </p:nvPicPr>
        <p:blipFill rotWithShape="1">
          <a:blip r:embed="rId4">
            <a:alphaModFix/>
          </a:blip>
          <a:srcRect b="0" l="2429" r="0" t="0"/>
          <a:stretch/>
        </p:blipFill>
        <p:spPr>
          <a:xfrm>
            <a:off x="9701333" y="1485908"/>
            <a:ext cx="2490667" cy="369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type="ctrTitle"/>
          </p:nvPr>
        </p:nvSpPr>
        <p:spPr>
          <a:xfrm>
            <a:off x="298876" y="2324525"/>
            <a:ext cx="100392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640"/>
              <a:buFont typeface="Rockwell"/>
              <a:buNone/>
            </a:pPr>
            <a:r>
              <a:rPr lang="hr-HR" sz="8640" cap="none"/>
              <a:t>Danas ćete učiti</a:t>
            </a:r>
            <a:endParaRPr sz="8640" cap="none"/>
          </a:p>
        </p:txBody>
      </p:sp>
      <p:sp>
        <p:nvSpPr>
          <p:cNvPr id="118" name="Google Shape;118;p2"/>
          <p:cNvSpPr txBox="1"/>
          <p:nvPr>
            <p:ph idx="1" type="subTitle"/>
          </p:nvPr>
        </p:nvSpPr>
        <p:spPr>
          <a:xfrm>
            <a:off x="836426" y="4608525"/>
            <a:ext cx="87558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i="1" lang="hr-HR" sz="4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KAKO SE ZAŠTITI U </a:t>
            </a:r>
            <a:endParaRPr i="1" sz="4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i="1" lang="hr-HR" sz="4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SLUČAJU POTRESA</a:t>
            </a:r>
            <a:endParaRPr i="1" sz="4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6194" y="1279401"/>
            <a:ext cx="3685806" cy="392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8b829d166_0_125"/>
          <p:cNvSpPr txBox="1"/>
          <p:nvPr>
            <p:ph type="title"/>
          </p:nvPr>
        </p:nvSpPr>
        <p:spPr>
          <a:xfrm>
            <a:off x="270750" y="792375"/>
            <a:ext cx="35904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i="1" lang="hr-HR" sz="4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TKO MI MOŽE POMOĆI </a:t>
            </a:r>
            <a:endParaRPr/>
          </a:p>
        </p:txBody>
      </p:sp>
      <p:pic>
        <p:nvPicPr>
          <p:cNvPr id="260" name="Google Shape;260;g78b829d166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77" y="3814675"/>
            <a:ext cx="3330800" cy="29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78b829d166_0_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2850" y="297800"/>
            <a:ext cx="3067575" cy="33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78b829d166_0_125"/>
          <p:cNvSpPr txBox="1"/>
          <p:nvPr/>
        </p:nvSpPr>
        <p:spPr>
          <a:xfrm>
            <a:off x="106925" y="3021900"/>
            <a:ext cx="25140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mama, tata, netko drugi kome vjerujem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63" name="Google Shape;263;g78b829d166_0_125"/>
          <p:cNvSpPr txBox="1"/>
          <p:nvPr/>
        </p:nvSpPr>
        <p:spPr>
          <a:xfrm>
            <a:off x="4345100" y="3875350"/>
            <a:ext cx="20478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300"/>
              <a:t>UČITELJICA </a:t>
            </a:r>
            <a:endParaRPr sz="2300"/>
          </a:p>
        </p:txBody>
      </p:sp>
      <p:pic>
        <p:nvPicPr>
          <p:cNvPr id="264" name="Google Shape;264;g78b829d166_0_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9075" y="1259098"/>
            <a:ext cx="3931525" cy="26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78b829d166_0_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32425" y="4051198"/>
            <a:ext cx="3330800" cy="296693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78b829d166_0_125"/>
          <p:cNvSpPr txBox="1"/>
          <p:nvPr/>
        </p:nvSpPr>
        <p:spPr>
          <a:xfrm>
            <a:off x="6683975" y="5577650"/>
            <a:ext cx="19575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/>
              <a:t>VRŠNJACI - PRIJATELJI </a:t>
            </a:r>
            <a:endParaRPr sz="2200"/>
          </a:p>
        </p:txBody>
      </p:sp>
      <p:sp>
        <p:nvSpPr>
          <p:cNvPr id="267" name="Google Shape;267;g78b829d166_0_125"/>
          <p:cNvSpPr txBox="1"/>
          <p:nvPr/>
        </p:nvSpPr>
        <p:spPr>
          <a:xfrm>
            <a:off x="7416100" y="210025"/>
            <a:ext cx="4775700" cy="8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hr-HR" sz="1900">
                <a:solidFill>
                  <a:schemeClr val="dk1"/>
                </a:solidFill>
              </a:rPr>
              <a:t>pedagoginja, psihologinja, rehabilitatorica </a:t>
            </a:r>
            <a:endParaRPr i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8b829d166_0_139"/>
          <p:cNvSpPr txBox="1"/>
          <p:nvPr>
            <p:ph type="title"/>
          </p:nvPr>
        </p:nvSpPr>
        <p:spPr>
          <a:xfrm>
            <a:off x="936575" y="-96972"/>
            <a:ext cx="10058400" cy="9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ŠTO MI MOŽE POMOĆI ? </a:t>
            </a:r>
            <a:endParaRPr i="1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Google Shape;274;g78b829d166_0_139"/>
          <p:cNvSpPr txBox="1"/>
          <p:nvPr>
            <p:ph idx="1" type="body"/>
          </p:nvPr>
        </p:nvSpPr>
        <p:spPr>
          <a:xfrm>
            <a:off x="1069850" y="957198"/>
            <a:ext cx="10058400" cy="525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azgovor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crtanje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pisanje 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vježbanje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igra s prijateljima 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slušanje glazbe, plesanje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šetnja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druženje s članovima obitelji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pomaganje roditeljima u kućanskim poslovima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pomaganje prijateljima (u učenju, pisanju zadaće)</a:t>
            </a:r>
            <a:endParaRPr i="1" sz="24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4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uključivanje u akcije pomoći drugima koji su stradali</a:t>
            </a:r>
            <a:r>
              <a:rPr i="1" lang="hr-HR" sz="2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i="1" sz="2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5" name="Google Shape;275;g78b829d166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5575" y="1107976"/>
            <a:ext cx="2838450" cy="21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78b829d166_0_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95575" y="4439906"/>
            <a:ext cx="2414574" cy="24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78b829d166_0_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0125" y="1260126"/>
            <a:ext cx="2204425" cy="19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78b829d166_0_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54925" y="957200"/>
            <a:ext cx="2819424" cy="18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78b829d166_0_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58925" y="3662375"/>
            <a:ext cx="2283600" cy="19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572725c0d_0_0"/>
          <p:cNvSpPr txBox="1"/>
          <p:nvPr>
            <p:ph type="title"/>
          </p:nvPr>
        </p:nvSpPr>
        <p:spPr>
          <a:xfrm>
            <a:off x="1066800" y="57328"/>
            <a:ext cx="10058400" cy="92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4300">
                <a:solidFill>
                  <a:srgbClr val="9900FF"/>
                </a:solidFill>
              </a:rPr>
              <a:t>VJEŽBA EVAKUACIJE: kad stane potres </a:t>
            </a:r>
            <a:r>
              <a:rPr i="1" lang="hr-HR">
                <a:solidFill>
                  <a:srgbClr val="9900FF"/>
                </a:solidFill>
              </a:rPr>
              <a:t> </a:t>
            </a:r>
            <a:endParaRPr i="1">
              <a:solidFill>
                <a:srgbClr val="9900FF"/>
              </a:solidFill>
            </a:endParaRPr>
          </a:p>
        </p:txBody>
      </p:sp>
      <p:sp>
        <p:nvSpPr>
          <p:cNvPr id="286" name="Google Shape;286;gb572725c0d_0_0"/>
          <p:cNvSpPr txBox="1"/>
          <p:nvPr>
            <p:ph idx="1" type="body"/>
          </p:nvPr>
        </p:nvSpPr>
        <p:spPr>
          <a:xfrm>
            <a:off x="0" y="1413625"/>
            <a:ext cx="12131400" cy="5565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Mirno i bez trčanja  izlazimo ispod klupe 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U</a:t>
            </a: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zimamo svoje jakne i izlazimo pred učionicu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Čekamo da se svi učenici skupe ( kao kad idemo na TZK ili u šetnju)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Jedan po jedan u koloni krećemo van - učiteljica ide posljednja jer provjerava jesu li svi izašli . 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Na početku kolone je učenik kojeg odredi učiteljica.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Izlazimo na izlaz koji smo ranije dogovorili 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Vani se maknemo od zgrade i drveća 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Čekamo daljnje upute  o postupanju  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latin typeface="Comic Sans MS"/>
                <a:ea typeface="Comic Sans MS"/>
                <a:cs typeface="Comic Sans MS"/>
                <a:sym typeface="Comic Sans MS"/>
              </a:rPr>
              <a:t>Učiteljica obavještava roditelje, ne treba svaki učenika zvati pojedinačno !</a:t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b829d166_0_150"/>
          <p:cNvSpPr txBox="1"/>
          <p:nvPr>
            <p:ph type="title"/>
          </p:nvPr>
        </p:nvSpPr>
        <p:spPr>
          <a:xfrm>
            <a:off x="1069850" y="484625"/>
            <a:ext cx="10606500" cy="160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mic Sans MS"/>
                <a:ea typeface="Comic Sans MS"/>
                <a:cs typeface="Comic Sans MS"/>
                <a:sym typeface="Comic Sans MS"/>
              </a:rPr>
              <a:t>2. sat razrednika / nastave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-HR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Kako sam ja doživio/la potres</a:t>
            </a:r>
            <a:r>
              <a:rPr lang="hr-HR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? </a:t>
            </a:r>
            <a:endParaRPr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Google Shape;293;g78b829d166_0_150"/>
          <p:cNvSpPr txBox="1"/>
          <p:nvPr>
            <p:ph idx="1" type="body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7200"/>
              <a:t>? </a:t>
            </a:r>
            <a:endParaRPr sz="7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6400">
                <a:solidFill>
                  <a:srgbClr val="9900FF"/>
                </a:solidFill>
              </a:rPr>
              <a:t>razgovor u razredu, crtanje</a:t>
            </a:r>
            <a:endParaRPr sz="6400">
              <a:solidFill>
                <a:srgbClr val="99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hr-HR" sz="6400">
                <a:solidFill>
                  <a:srgbClr val="9900FF"/>
                </a:solidFill>
              </a:rPr>
              <a:t>pisani sastav</a:t>
            </a:r>
            <a:endParaRPr sz="64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166256" y="2682228"/>
            <a:ext cx="95781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                        </a:t>
            </a: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87525" y="161550"/>
            <a:ext cx="11267700" cy="53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t/>
            </a:r>
            <a:endParaRPr b="1" sz="2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6194" y="1337590"/>
            <a:ext cx="3685806" cy="39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-1041099" y="4408259"/>
            <a:ext cx="117552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lang="hr-HR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 krenimo!</a:t>
            </a:r>
            <a:endParaRPr b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3"/>
          <p:cNvSpPr txBox="1"/>
          <p:nvPr>
            <p:ph type="title"/>
          </p:nvPr>
        </p:nvSpPr>
        <p:spPr>
          <a:xfrm>
            <a:off x="-731025" y="2584875"/>
            <a:ext cx="11859300" cy="84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3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POTRES JE PRIRODNA POJAVA  </a:t>
            </a:r>
            <a:r>
              <a:rPr lang="hr-HR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koja dolazi iznenada.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t/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29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možemo ju predvidjeti, </a:t>
            </a:r>
            <a:r>
              <a:rPr lang="hr-HR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nitko ne zna točno kada 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će se dogoditi.</a:t>
            </a:r>
            <a:endParaRPr sz="1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9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 možemo je spriječiti ! </a:t>
            </a:r>
            <a:r>
              <a:rPr lang="hr-HR" sz="29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29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Ali je možemo upoznati i naučiti kako ćemo se zaštititi </a:t>
            </a:r>
            <a:r>
              <a:rPr lang="hr-HR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 New Roman"/>
              <a:buNone/>
            </a:pPr>
            <a:r>
              <a:rPr lang="hr-HR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</a:t>
            </a:r>
            <a:endParaRPr b="1"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153475" y="484625"/>
            <a:ext cx="1203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r-HR" sz="4200">
                <a:solidFill>
                  <a:srgbClr val="FF0000"/>
                </a:solidFill>
              </a:rPr>
              <a:t>POGLEDAJMO VIDEO KAKO NASTAJE POTRES</a:t>
            </a:r>
            <a:endParaRPr sz="4200">
              <a:solidFill>
                <a:srgbClr val="FF0000"/>
              </a:solidFill>
            </a:endParaRPr>
          </a:p>
        </p:txBody>
      </p:sp>
      <p:pic>
        <p:nvPicPr>
          <p:cNvPr descr="C:\Users\Pazi na viruse\Pictures\download (4).jpg" id="135" name="Google Shape;135;p4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846" y="2520312"/>
            <a:ext cx="5542200" cy="365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>
            <p:ph idx="2" type="body"/>
          </p:nvPr>
        </p:nvSpPr>
        <p:spPr>
          <a:xfrm>
            <a:off x="6364225" y="2681800"/>
            <a:ext cx="4755000" cy="3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6380" lvl="0" marL="18288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▪"/>
            </a:pPr>
            <a:r>
              <a:rPr lang="hr-HR" sz="3000"/>
              <a:t>KLIKOM NA SLIKU  OTVARA SE POVEZNICA S VIDEOM O TOME KAKO NASTAJE POTRES</a:t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/>
              <a:t>video je na engleskom jeziku, ali sve ćete razumjeti uz slike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f78aa7289_3_6"/>
          <p:cNvSpPr txBox="1"/>
          <p:nvPr>
            <p:ph type="title"/>
          </p:nvPr>
        </p:nvSpPr>
        <p:spPr>
          <a:xfrm>
            <a:off x="116075" y="484625"/>
            <a:ext cx="11947800" cy="160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Pogledajte još jedan zanimljivi video </a:t>
            </a:r>
            <a:endParaRPr/>
          </a:p>
        </p:txBody>
      </p:sp>
      <p:sp>
        <p:nvSpPr>
          <p:cNvPr id="143" name="Google Shape;143;gaf78aa7289_3_6"/>
          <p:cNvSpPr txBox="1"/>
          <p:nvPr>
            <p:ph idx="1" type="body"/>
          </p:nvPr>
        </p:nvSpPr>
        <p:spPr>
          <a:xfrm>
            <a:off x="1069848" y="2194560"/>
            <a:ext cx="4755000" cy="39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af78aa7289_3_6"/>
          <p:cNvSpPr txBox="1"/>
          <p:nvPr>
            <p:ph idx="2" type="body"/>
          </p:nvPr>
        </p:nvSpPr>
        <p:spPr>
          <a:xfrm>
            <a:off x="6364224" y="2194560"/>
            <a:ext cx="4755000" cy="39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klikom na sliku otvara se </a:t>
            </a:r>
            <a:r>
              <a:rPr i="1" lang="hr-HR" sz="2500">
                <a:solidFill>
                  <a:srgbClr val="9900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edukativni video Kvizotres koji su osmislili Hrvatski Crveni križ i Kazalište Tvornica lutaka, a s ciljem da se djeca na zabavan način poduče načine sigurnog postupanja u slučaju potresa. </a:t>
            </a:r>
            <a:endParaRPr i="1" sz="2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5" name="Google Shape;145;gaf78aa7289_3_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50" y="2093825"/>
            <a:ext cx="5403950" cy="41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500375" y="630025"/>
            <a:ext cx="115152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hr-HR" sz="4700">
                <a:solidFill>
                  <a:srgbClr val="FF00FF"/>
                </a:solidFill>
              </a:rPr>
              <a:t>KAD JE BIO POTRES, JESTE LI SE UPLAŠILI ? </a:t>
            </a:r>
            <a:endParaRPr sz="4700">
              <a:solidFill>
                <a:srgbClr val="FF00FF"/>
              </a:solidFill>
            </a:endParaRPr>
          </a:p>
        </p:txBody>
      </p:sp>
      <p:sp>
        <p:nvSpPr>
          <p:cNvPr id="151" name="Google Shape;151;p6"/>
          <p:cNvSpPr txBox="1"/>
          <p:nvPr>
            <p:ph idx="1" type="body"/>
          </p:nvPr>
        </p:nvSpPr>
        <p:spPr>
          <a:xfrm>
            <a:off x="638150" y="2912025"/>
            <a:ext cx="10917000" cy="3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BEZ BRIGE … TO JE POSVE NORMALNO </a:t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MI ODRASLI SMO SE UPLAŠILI !</a:t>
            </a:r>
            <a:r>
              <a:rPr lang="hr-HR" sz="3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>
                <a:latin typeface="Comic Sans MS"/>
                <a:ea typeface="Comic Sans MS"/>
                <a:cs typeface="Comic Sans MS"/>
                <a:sym typeface="Comic Sans MS"/>
              </a:rPr>
              <a:t>Ali ima dobra vijest - ipak nešto možemo n</a:t>
            </a:r>
            <a:r>
              <a:rPr lang="hr-HR" sz="3000">
                <a:latin typeface="Comic Sans MS"/>
                <a:ea typeface="Comic Sans MS"/>
                <a:cs typeface="Comic Sans MS"/>
                <a:sym typeface="Comic Sans MS"/>
              </a:rPr>
              <a:t>apraviti!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46380" lvl="0" marL="18288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80000"/>
              </a:buClr>
              <a:buSzPts val="2700"/>
              <a:buFont typeface="Comic Sans MS"/>
              <a:buChar char="▪"/>
            </a:pPr>
            <a:r>
              <a:rPr lang="hr-HR" sz="30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Možemo naučiti kako se bolje zaštiti i BITI SIGURNI!</a:t>
            </a:r>
            <a:endParaRPr sz="30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idx="1" type="subTitle"/>
          </p:nvPr>
        </p:nvSpPr>
        <p:spPr>
          <a:xfrm>
            <a:off x="182167" y="4568712"/>
            <a:ext cx="9018000" cy="22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b="1" lang="hr-HR" sz="3200">
                <a:latin typeface="Times New Roman"/>
                <a:ea typeface="Times New Roman"/>
                <a:cs typeface="Times New Roman"/>
                <a:sym typeface="Times New Roman"/>
              </a:rPr>
              <a:t>VJEŽBAT ĆEMO KAKO SE TREBA 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b="1" lang="hr-HR" sz="3200">
                <a:latin typeface="Times New Roman"/>
                <a:ea typeface="Times New Roman"/>
                <a:cs typeface="Times New Roman"/>
                <a:sym typeface="Times New Roman"/>
              </a:rPr>
              <a:t>PONAŠATI</a:t>
            </a:r>
            <a:r>
              <a:rPr b="1" lang="hr-HR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hr-HR" sz="2800">
                <a:latin typeface="Times New Roman"/>
                <a:ea typeface="Times New Roman"/>
                <a:cs typeface="Times New Roman"/>
                <a:sym typeface="Times New Roman"/>
              </a:rPr>
              <a:t> U ŠKOLI</a:t>
            </a:r>
            <a:r>
              <a:rPr b="1" lang="hr-HR" sz="2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b="1" lang="hr-HR" sz="3200">
                <a:latin typeface="Times New Roman"/>
                <a:ea typeface="Times New Roman"/>
                <a:cs typeface="Times New Roman"/>
                <a:sym typeface="Times New Roman"/>
              </a:rPr>
              <a:t>Ne bježite van!  </a:t>
            </a:r>
            <a:r>
              <a:rPr b="1" lang="hr-HR" sz="28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b="1" lang="hr-HR" sz="280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b="1" lang="hr-HR" sz="28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</a:t>
            </a:r>
            <a:endParaRPr b="1"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156" y="1157339"/>
            <a:ext cx="3301844" cy="42315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606825" y="669291"/>
            <a:ext cx="84540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hr-HR" sz="4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hr-HR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 POČETAK, ako osjetite potres,</a:t>
            </a:r>
            <a:endParaRPr sz="22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hr-HR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 PANIČARITE!</a:t>
            </a:r>
            <a:endParaRPr sz="4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8b829d166_0_2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NAĆI ĆEMO SIGURNA MJESTA</a:t>
            </a:r>
            <a:endParaRPr/>
          </a:p>
        </p:txBody>
      </p:sp>
      <p:sp>
        <p:nvSpPr>
          <p:cNvPr id="165" name="Google Shape;165;g78b829d166_0_2"/>
          <p:cNvSpPr txBox="1"/>
          <p:nvPr>
            <p:ph idx="1" type="body"/>
          </p:nvPr>
        </p:nvSpPr>
        <p:spPr>
          <a:xfrm>
            <a:off x="298875" y="2093825"/>
            <a:ext cx="11668200" cy="405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3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AKO STE U RAZREDU ZA VRIJEME POTRESA  TU TREBATE I OSTATI DOK TRAJE POTRES ( 10- 15  sek)</a:t>
            </a:r>
            <a:endParaRPr i="1" sz="3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3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STANEMO ( čučnemo)  NA NAŠA SIGURNA MJESTA</a:t>
            </a:r>
            <a:endParaRPr i="1" sz="3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3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(pod klupu)  </a:t>
            </a:r>
            <a:r>
              <a:rPr i="1" lang="hr-HR" sz="3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i="1"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31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3100">
                <a:latin typeface="Comic Sans MS"/>
                <a:ea typeface="Comic Sans MS"/>
                <a:cs typeface="Comic Sans MS"/>
                <a:sym typeface="Comic Sans MS"/>
              </a:rPr>
              <a:t>KAD PRESTANE PODRHTAVANJE  ONDA MOŽEMO IZAĆI VAN  -</a:t>
            </a:r>
            <a:r>
              <a:rPr i="1" lang="hr-HR" sz="31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putem koji ćemo vježbati</a:t>
            </a:r>
            <a:endParaRPr i="1" sz="31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f78aa7289_3_0"/>
          <p:cNvSpPr txBox="1"/>
          <p:nvPr>
            <p:ph type="title"/>
          </p:nvPr>
        </p:nvSpPr>
        <p:spPr>
          <a:xfrm>
            <a:off x="0" y="0"/>
            <a:ext cx="12338100" cy="107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-HR" sz="35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 SLUČAJU DA JE UČENIK IZVAN SVOJE UČIONICE:</a:t>
            </a:r>
            <a:endParaRPr i="1" sz="3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" name="Google Shape;172;gaf78aa7289_3_0"/>
          <p:cNvSpPr txBox="1"/>
          <p:nvPr>
            <p:ph idx="1" type="body"/>
          </p:nvPr>
        </p:nvSpPr>
        <p:spPr>
          <a:xfrm>
            <a:off x="247500" y="1616575"/>
            <a:ext cx="11697000" cy="482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3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Z</a:t>
            </a:r>
            <a:r>
              <a:rPr i="1" lang="hr-HR" sz="29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vrijeme potresa </a:t>
            </a:r>
            <a:r>
              <a:rPr i="1" lang="hr-HR" sz="2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ostati gdje jeste. </a:t>
            </a:r>
            <a:endParaRPr i="1" sz="27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7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Potražiti sklonište - klupu ili čvrsti zid </a:t>
            </a:r>
            <a:endParaRPr i="1" sz="27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hr-HR" sz="27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Nakon toga -  doći u glavni hodnik i pričekati svoj razred  i zajedno izaći van.</a:t>
            </a:r>
            <a:endParaRPr i="1" sz="27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27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rsta drva">
  <a:themeElements>
    <a:clrScheme name="Vrsta drva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2020-05-13T13:56:56Z</dcterms:created>
  <dc:creator>Edita Bosnar</dc:creator>
</cp:coreProperties>
</file>